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67" r:id="rId2"/>
    <p:sldId id="270" r:id="rId3"/>
    <p:sldId id="269" r:id="rId4"/>
    <p:sldId id="273" r:id="rId5"/>
    <p:sldId id="292" r:id="rId6"/>
    <p:sldId id="295" r:id="rId7"/>
    <p:sldId id="294" r:id="rId8"/>
    <p:sldId id="296" r:id="rId9"/>
    <p:sldId id="298" r:id="rId10"/>
    <p:sldId id="303" r:id="rId11"/>
    <p:sldId id="302" r:id="rId12"/>
    <p:sldId id="319" r:id="rId13"/>
    <p:sldId id="293" r:id="rId14"/>
    <p:sldId id="320" r:id="rId15"/>
    <p:sldId id="321" r:id="rId16"/>
    <p:sldId id="322" r:id="rId17"/>
    <p:sldId id="311" r:id="rId18"/>
    <p:sldId id="275" r:id="rId19"/>
    <p:sldId id="277" r:id="rId20"/>
    <p:sldId id="278" r:id="rId21"/>
    <p:sldId id="279" r:id="rId22"/>
    <p:sldId id="280" r:id="rId23"/>
    <p:sldId id="281" r:id="rId24"/>
    <p:sldId id="290" r:id="rId25"/>
    <p:sldId id="287" r:id="rId26"/>
    <p:sldId id="307" r:id="rId27"/>
    <p:sldId id="308" r:id="rId28"/>
    <p:sldId id="316" r:id="rId29"/>
    <p:sldId id="323" r:id="rId30"/>
    <p:sldId id="317" r:id="rId31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CDB"/>
    <a:srgbClr val="E6B436"/>
    <a:srgbClr val="FFF2CC"/>
    <a:srgbClr val="ADB9CB"/>
    <a:srgbClr val="FE677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5618"/>
  </p:normalViewPr>
  <p:slideViewPr>
    <p:cSldViewPr snapToGrid="0">
      <p:cViewPr varScale="1">
        <p:scale>
          <a:sx n="107" d="100"/>
          <a:sy n="107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Rubio, Laura" userId="c76421ba-7849-4b81-985c-2280288e0740" providerId="ADAL" clId="{E913108C-39E9-454D-B9DD-932B063F722D}"/>
    <pc:docChg chg="delSld">
      <pc:chgData name="Campos Rubio, Laura" userId="c76421ba-7849-4b81-985c-2280288e0740" providerId="ADAL" clId="{E913108C-39E9-454D-B9DD-932B063F722D}" dt="2024-02-08T11:00:24.017" v="5" actId="47"/>
      <pc:docMkLst>
        <pc:docMk/>
      </pc:docMkLst>
      <pc:sldChg chg="del">
        <pc:chgData name="Campos Rubio, Laura" userId="c76421ba-7849-4b81-985c-2280288e0740" providerId="ADAL" clId="{E913108C-39E9-454D-B9DD-932B063F722D}" dt="2024-02-08T10:59:52.081" v="0" actId="47"/>
        <pc:sldMkLst>
          <pc:docMk/>
          <pc:sldMk cId="886641090" sldId="309"/>
        </pc:sldMkLst>
      </pc:sldChg>
      <pc:sldChg chg="del">
        <pc:chgData name="Campos Rubio, Laura" userId="c76421ba-7849-4b81-985c-2280288e0740" providerId="ADAL" clId="{E913108C-39E9-454D-B9DD-932B063F722D}" dt="2024-02-08T10:59:54.198" v="1" actId="47"/>
        <pc:sldMkLst>
          <pc:docMk/>
          <pc:sldMk cId="214388584" sldId="310"/>
        </pc:sldMkLst>
      </pc:sldChg>
      <pc:sldChg chg="del">
        <pc:chgData name="Campos Rubio, Laura" userId="c76421ba-7849-4b81-985c-2280288e0740" providerId="ADAL" clId="{E913108C-39E9-454D-B9DD-932B063F722D}" dt="2024-02-08T11:00:21.121" v="4" actId="47"/>
        <pc:sldMkLst>
          <pc:docMk/>
          <pc:sldMk cId="3781609627" sldId="312"/>
        </pc:sldMkLst>
      </pc:sldChg>
      <pc:sldChg chg="del">
        <pc:chgData name="Campos Rubio, Laura" userId="c76421ba-7849-4b81-985c-2280288e0740" providerId="ADAL" clId="{E913108C-39E9-454D-B9DD-932B063F722D}" dt="2024-02-08T11:00:24.017" v="5" actId="47"/>
        <pc:sldMkLst>
          <pc:docMk/>
          <pc:sldMk cId="2057754794" sldId="313"/>
        </pc:sldMkLst>
      </pc:sldChg>
      <pc:sldChg chg="del">
        <pc:chgData name="Campos Rubio, Laura" userId="c76421ba-7849-4b81-985c-2280288e0740" providerId="ADAL" clId="{E913108C-39E9-454D-B9DD-932B063F722D}" dt="2024-02-08T11:00:03.010" v="2" actId="47"/>
        <pc:sldMkLst>
          <pc:docMk/>
          <pc:sldMk cId="88922445" sldId="324"/>
        </pc:sldMkLst>
      </pc:sldChg>
      <pc:sldChg chg="del">
        <pc:chgData name="Campos Rubio, Laura" userId="c76421ba-7849-4b81-985c-2280288e0740" providerId="ADAL" clId="{E913108C-39E9-454D-B9DD-932B063F722D}" dt="2024-02-08T11:00:19.380" v="3" actId="47"/>
        <pc:sldMkLst>
          <pc:docMk/>
          <pc:sldMk cId="2934778395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3F049-A2E2-4DA4-A237-31D8ACCA3632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8D2EA-0ECD-4C46-8C10-FFD508FB5D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238-257D-4CD5-AB21-7737E84C9C75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B918-58A9-4CB0-A82D-D8919C074D15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0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1BF1-BF4C-4FA2-BB1F-5E625B50AB37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4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6416-8BCA-4B73-AF70-D79FAA33B006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4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F8F4-FA19-40C1-9502-96745B8DC2C1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8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EE4D-9A0D-4405-B7D8-D3938EB5BE66}" type="datetime1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2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B2B-938E-4A88-86A7-42DD3720876C}" type="datetime1">
              <a:rPr lang="es-ES" smtClean="0"/>
              <a:t>08/02/2024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25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D85B-4130-402D-81C1-2BB244BAA97D}" type="datetime1">
              <a:rPr lang="es-ES" smtClean="0"/>
              <a:t>08/02/2024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06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3391-0A70-41F8-934D-841E0BAE8224}" type="datetime1">
              <a:rPr lang="es-ES" smtClean="0"/>
              <a:t>08/02/2024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B20F-6003-4DFB-9D8F-12AB0024ABDD}" type="datetime1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5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F287-1038-41D5-972A-15D9B289D894}" type="datetime1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71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BF28-F67F-4679-B3A3-4CEA7C63C0FF}" type="datetime1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515B-FC7E-8240-89D8-891244891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0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file:////Users/marco.aperez/Library/Group%20Containers/UBF8T346G9.ms/WebArchiveCopyPasteTempFiles/com.microsoft.Word/202211-Proaction-5-industrial-revolutions-EN.png%3fwidth=800&amp;height=514&amp;name=202211-Proaction-5-industrial-revolutions-EN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undacion.iqs.es/" TargetMode="External"/><Relationship Id="rId5" Type="http://schemas.openxmlformats.org/officeDocument/2006/relationships/hyperlink" Target="http://www.iqs.edu/" TargetMode="External"/><Relationship Id="rId4" Type="http://schemas.openxmlformats.org/officeDocument/2006/relationships/hyperlink" Target="rosa.curt@iqs.edu" TargetMode="External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8B6F66-B06E-ABAB-04E3-60BC34DD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13" b="9591"/>
          <a:stretch/>
        </p:blipFill>
        <p:spPr>
          <a:xfrm>
            <a:off x="485046" y="2119343"/>
            <a:ext cx="8435788" cy="48588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E0AEBB-894F-C647-E47E-A57895772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937305"/>
            <a:ext cx="8420100" cy="1295083"/>
          </a:xfrm>
        </p:spPr>
        <p:txBody>
          <a:bodyPr>
            <a:noAutofit/>
          </a:bodyPr>
          <a:lstStyle/>
          <a:p>
            <a:r>
              <a:rPr lang="es-ES_tradnl" sz="3600" dirty="0">
                <a:latin typeface="Avenir Book" panose="02000503020000020003" pitchFamily="2" charset="0"/>
              </a:rPr>
              <a:t>PROYECTO DE REFORMA Y REHABILITACIÓN DEL EDIFICIO DE INGENIERÍA</a:t>
            </a:r>
            <a:br>
              <a:rPr lang="es-ES_tradnl" sz="3600" dirty="0">
                <a:latin typeface="Avenir Book" panose="02000503020000020003" pitchFamily="2" charset="0"/>
              </a:rPr>
            </a:br>
            <a:r>
              <a:rPr lang="es-ES_tradnl" sz="3600" dirty="0">
                <a:latin typeface="Avenir Book" panose="02000503020000020003" pitchFamily="2" charset="0"/>
              </a:rPr>
              <a:t>PLANTA PILOTO</a:t>
            </a:r>
            <a:br>
              <a:rPr lang="es-ES_tradnl" sz="3600" dirty="0">
                <a:latin typeface="Avenir Book" panose="02000503020000020003" pitchFamily="2" charset="0"/>
              </a:rPr>
            </a:br>
            <a:endParaRPr lang="es-ES_tradnl" sz="3600" dirty="0">
              <a:latin typeface="Avenir Book" panose="02000503020000020003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FDEA9E-EB9A-246E-B798-24BA33CD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458" y="2621658"/>
            <a:ext cx="7429500" cy="1655762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0070C0"/>
                </a:solidFill>
                <a:latin typeface="Avenir Book" panose="02000503020000020003" pitchFamily="2" charset="0"/>
              </a:rPr>
              <a:t>Industria 5.0</a:t>
            </a: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BFECDE9-6EED-31FD-D814-03642F40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73" y="220444"/>
            <a:ext cx="2203770" cy="72707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FADA69F-7A28-FA9A-00D5-4E04AB14FB0A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90EB949-17BF-FDCD-EBAD-1FC1B213DE4B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43FE23B-794C-08B7-DB34-A02D8AD40A1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D3BE9CE-6647-051F-06D2-73B9C59C8550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3E7826C0-EAB9-09E3-365C-9D1DF7DD1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2" y="301483"/>
            <a:ext cx="1085520" cy="727075"/>
          </a:xfrm>
          <a:prstGeom prst="rect">
            <a:avLst/>
          </a:pr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677065-2CF1-EF91-022A-6A6E13EE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68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10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C3A05B-626F-9238-3636-4ECD4D75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65" y="1036385"/>
            <a:ext cx="8478717" cy="58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11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906A2D-8216-D508-D2FB-1A0135D03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15" y="995747"/>
            <a:ext cx="8302997" cy="58414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F658D88-9306-0A52-3B4C-F0A55FC976D0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SOTANO</a:t>
            </a:r>
          </a:p>
        </p:txBody>
      </p:sp>
    </p:spTree>
    <p:extLst>
      <p:ext uri="{BB962C8B-B14F-4D97-AF65-F5344CB8AC3E}">
        <p14:creationId xmlns:p14="http://schemas.microsoft.com/office/powerpoint/2010/main" val="392993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12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32243E-BB09-BB41-C7E8-8AC756F7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6" y="989785"/>
            <a:ext cx="8443523" cy="58682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58CAF7-35C2-B560-EC39-1A9517044367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SOTANO</a:t>
            </a:r>
          </a:p>
        </p:txBody>
      </p:sp>
    </p:spTree>
    <p:extLst>
      <p:ext uri="{BB962C8B-B14F-4D97-AF65-F5344CB8AC3E}">
        <p14:creationId xmlns:p14="http://schemas.microsoft.com/office/powerpoint/2010/main" val="317521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13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995C91-F547-D7D3-0C00-9C6F8F73F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" y="1058081"/>
            <a:ext cx="8260288" cy="57999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6CAEF-D7FA-72B8-D88B-06727F6AD015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 ENTRESUELO</a:t>
            </a:r>
          </a:p>
        </p:txBody>
      </p:sp>
    </p:spTree>
    <p:extLst>
      <p:ext uri="{BB962C8B-B14F-4D97-AF65-F5344CB8AC3E}">
        <p14:creationId xmlns:p14="http://schemas.microsoft.com/office/powerpoint/2010/main" val="422499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14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6CAEF-D7FA-72B8-D88B-06727F6AD015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 PRIMERA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3B5774-FD80-43BD-9EDE-61A4A431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2848"/>
            <a:ext cx="9906000" cy="48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15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6CAEF-D7FA-72B8-D88B-06727F6AD015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 SEGUNDA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E72AE0-91B2-36B6-8179-58923509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7" y="826646"/>
            <a:ext cx="8740588" cy="6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16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6CAEF-D7FA-72B8-D88B-06727F6AD015}"/>
              </a:ext>
            </a:extLst>
          </p:cNvPr>
          <p:cNvSpPr txBox="1"/>
          <p:nvPr/>
        </p:nvSpPr>
        <p:spPr>
          <a:xfrm>
            <a:off x="2456329" y="439271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PLANTA  CUBIERTA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1E6A07-928E-DB38-4FBD-2911463C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3" y="995747"/>
            <a:ext cx="8387446" cy="58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17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5279331" y="4906639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8440131" y="4344668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796B13-10F1-2F03-AC6B-A97F1610D3B6}"/>
              </a:ext>
            </a:extLst>
          </p:cNvPr>
          <p:cNvSpPr txBox="1"/>
          <p:nvPr/>
        </p:nvSpPr>
        <p:spPr>
          <a:xfrm>
            <a:off x="5279331" y="3748017"/>
            <a:ext cx="32957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Anexo </a:t>
            </a:r>
          </a:p>
          <a:p>
            <a:r>
              <a:rPr lang="es-ES" sz="2000" dirty="0">
                <a:latin typeface="Avenir Book" panose="02000503020000020003" pitchFamily="2" charset="0"/>
              </a:rPr>
              <a:t>Aparatos de investigación</a:t>
            </a:r>
          </a:p>
          <a:p>
            <a:r>
              <a:rPr lang="es-ES" sz="2000" dirty="0">
                <a:latin typeface="Avenir Book" panose="02000503020000020003" pitchFamily="2" charset="0"/>
              </a:rPr>
              <a:t>Nueva planta subterráneo (-1)</a:t>
            </a:r>
          </a:p>
        </p:txBody>
      </p:sp>
    </p:spTree>
    <p:extLst>
      <p:ext uri="{BB962C8B-B14F-4D97-AF65-F5344CB8AC3E}">
        <p14:creationId xmlns:p14="http://schemas.microsoft.com/office/powerpoint/2010/main" val="397120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827E3B-B29D-C489-875C-A49B0905C7B8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0D71D35-F32F-8427-8FFF-393A7136CAF7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DD6EEB-C73D-E893-1DEA-C9F6721EAA9E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D8B98C-2A19-2913-C775-C734ADB49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9" t="7146" r="25034"/>
          <a:stretch/>
        </p:blipFill>
        <p:spPr>
          <a:xfrm rot="16200000">
            <a:off x="2796147" y="-745706"/>
            <a:ext cx="4141618" cy="941716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50ED997-8A36-64E1-262C-EE05A8466212}"/>
              </a:ext>
            </a:extLst>
          </p:cNvPr>
          <p:cNvSpPr/>
          <p:nvPr/>
        </p:nvSpPr>
        <p:spPr>
          <a:xfrm rot="5400000">
            <a:off x="3760455" y="1132330"/>
            <a:ext cx="410400" cy="6600520"/>
          </a:xfrm>
          <a:prstGeom prst="rect">
            <a:avLst/>
          </a:prstGeom>
          <a:solidFill>
            <a:srgbClr val="E7E6E6">
              <a:alpha val="67843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D66BF-D09A-C3F2-374D-0A1C1E60DF5F}"/>
              </a:ext>
            </a:extLst>
          </p:cNvPr>
          <p:cNvSpPr txBox="1"/>
          <p:nvPr/>
        </p:nvSpPr>
        <p:spPr>
          <a:xfrm rot="16200000">
            <a:off x="390656" y="495068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</a:rPr>
              <a:t>PLC</a:t>
            </a:r>
          </a:p>
          <a:p>
            <a:r>
              <a:rPr lang="es-ES" sz="900" dirty="0">
                <a:solidFill>
                  <a:schemeClr val="bg1"/>
                </a:solidFill>
              </a:rPr>
              <a:t>Mesas 3x1,5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06DED7-7A7E-3D5D-EDDD-2761054950F6}"/>
              </a:ext>
            </a:extLst>
          </p:cNvPr>
          <p:cNvSpPr/>
          <p:nvPr/>
        </p:nvSpPr>
        <p:spPr>
          <a:xfrm rot="10800000">
            <a:off x="6847091" y="2799934"/>
            <a:ext cx="418823" cy="1427455"/>
          </a:xfrm>
          <a:prstGeom prst="rect">
            <a:avLst/>
          </a:prstGeom>
          <a:solidFill>
            <a:srgbClr val="E7E6E6">
              <a:alpha val="67843"/>
            </a:srgbClr>
          </a:solidFill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13B20B-C42A-40C5-06EA-1C82CCC76E01}"/>
              </a:ext>
            </a:extLst>
          </p:cNvPr>
          <p:cNvSpPr txBox="1"/>
          <p:nvPr/>
        </p:nvSpPr>
        <p:spPr>
          <a:xfrm rot="16200000">
            <a:off x="4993605" y="366221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900" dirty="0">
              <a:solidFill>
                <a:schemeClr val="bg1"/>
              </a:solidFill>
            </a:endParaRPr>
          </a:p>
          <a:p>
            <a:r>
              <a:rPr lang="es-ES" sz="900">
                <a:solidFill>
                  <a:schemeClr val="bg1"/>
                </a:solidFill>
              </a:rPr>
              <a:t>Mesas 3x2Ω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3B2831-40F0-A384-9C8A-F0C3CC0B0024}"/>
              </a:ext>
            </a:extLst>
          </p:cNvPr>
          <p:cNvSpPr txBox="1"/>
          <p:nvPr/>
        </p:nvSpPr>
        <p:spPr>
          <a:xfrm rot="16200000">
            <a:off x="5988801" y="367067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900" dirty="0">
              <a:solidFill>
                <a:schemeClr val="bg1"/>
              </a:solidFill>
            </a:endParaRPr>
          </a:p>
          <a:p>
            <a:r>
              <a:rPr lang="es-ES" sz="900" dirty="0">
                <a:solidFill>
                  <a:schemeClr val="bg1"/>
                </a:solidFill>
              </a:rPr>
              <a:t>Mesas 3x2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AF6CED9-9F6F-90E9-C605-FA52BE2D509C}"/>
              </a:ext>
            </a:extLst>
          </p:cNvPr>
          <p:cNvGrpSpPr/>
          <p:nvPr/>
        </p:nvGrpSpPr>
        <p:grpSpPr>
          <a:xfrm>
            <a:off x="869929" y="4647512"/>
            <a:ext cx="1509542" cy="961772"/>
            <a:chOff x="1236311" y="4647512"/>
            <a:chExt cx="1509542" cy="96177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A13CAFE-FF9B-789D-A8FF-EB7C29F30AD2}"/>
                </a:ext>
              </a:extLst>
            </p:cNvPr>
            <p:cNvSpPr/>
            <p:nvPr/>
          </p:nvSpPr>
          <p:spPr>
            <a:xfrm>
              <a:off x="1375857" y="4648266"/>
              <a:ext cx="403200" cy="94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628FCD8-F1A7-CF7B-C7E2-88590AA2E728}"/>
                </a:ext>
              </a:extLst>
            </p:cNvPr>
            <p:cNvSpPr txBox="1"/>
            <p:nvPr/>
          </p:nvSpPr>
          <p:spPr>
            <a:xfrm rot="16200000">
              <a:off x="1082942" y="4986903"/>
              <a:ext cx="955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600" dirty="0">
                  <a:latin typeface="Arial" panose="020B0604020202020204" pitchFamily="34" charset="0"/>
                  <a:cs typeface="Arial" panose="020B0604020202020204" pitchFamily="34" charset="0"/>
                </a:rPr>
                <a:t>Nuevos PLC</a:t>
              </a:r>
            </a:p>
            <a:p>
              <a:r>
                <a:rPr lang="es-ES" sz="600" dirty="0">
                  <a:latin typeface="Arial" panose="020B0604020202020204" pitchFamily="34" charset="0"/>
                  <a:cs typeface="Arial" panose="020B0604020202020204" pitchFamily="34" charset="0"/>
                </a:rPr>
                <a:t>Mesas altas 3,5x1,5 m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BA7ABAB-D4CB-8AE4-283A-BD05CD9E9541}"/>
                </a:ext>
              </a:extLst>
            </p:cNvPr>
            <p:cNvSpPr/>
            <p:nvPr/>
          </p:nvSpPr>
          <p:spPr>
            <a:xfrm>
              <a:off x="2205806" y="4647512"/>
              <a:ext cx="403200" cy="94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BC4CCD8-8259-04E2-7527-61441114E69A}"/>
                </a:ext>
              </a:extLst>
            </p:cNvPr>
            <p:cNvSpPr txBox="1"/>
            <p:nvPr/>
          </p:nvSpPr>
          <p:spPr>
            <a:xfrm rot="16200000">
              <a:off x="1913618" y="4992929"/>
              <a:ext cx="955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600" dirty="0">
                  <a:latin typeface="Arial" panose="020B0604020202020204" pitchFamily="34" charset="0"/>
                  <a:cs typeface="Arial" panose="020B0604020202020204" pitchFamily="34" charset="0"/>
                </a:rPr>
                <a:t>Nuevos PLC</a:t>
              </a:r>
            </a:p>
            <a:p>
              <a:r>
                <a:rPr lang="es-ES" sz="600" dirty="0">
                  <a:latin typeface="Arial" panose="020B0604020202020204" pitchFamily="34" charset="0"/>
                  <a:cs typeface="Arial" panose="020B0604020202020204" pitchFamily="34" charset="0"/>
                </a:rPr>
                <a:t>Mesas altas 3,5x1,5 m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E06726F-13C3-3635-11B6-895EEE21F9F8}"/>
                </a:ext>
              </a:extLst>
            </p:cNvPr>
            <p:cNvGrpSpPr/>
            <p:nvPr/>
          </p:nvGrpSpPr>
          <p:grpSpPr>
            <a:xfrm>
              <a:off x="1236311" y="4875298"/>
              <a:ext cx="117087" cy="580341"/>
              <a:chOff x="5149548" y="3628044"/>
              <a:chExt cx="117087" cy="580341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E5191E54-08DE-B357-8B13-0803BE933C07}"/>
                  </a:ext>
                </a:extLst>
              </p:cNvPr>
              <p:cNvSpPr/>
              <p:nvPr/>
            </p:nvSpPr>
            <p:spPr>
              <a:xfrm>
                <a:off x="5149548" y="3628044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8942C52B-06BC-F070-0461-9AAC23F910AE}"/>
                  </a:ext>
                </a:extLst>
              </p:cNvPr>
              <p:cNvSpPr/>
              <p:nvPr/>
            </p:nvSpPr>
            <p:spPr>
              <a:xfrm>
                <a:off x="5149548" y="4091298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4E2CAC6-DE33-2507-FDD9-9B063D8E986F}"/>
                </a:ext>
              </a:extLst>
            </p:cNvPr>
            <p:cNvGrpSpPr/>
            <p:nvPr/>
          </p:nvGrpSpPr>
          <p:grpSpPr>
            <a:xfrm>
              <a:off x="1801516" y="4888854"/>
              <a:ext cx="117087" cy="490527"/>
              <a:chOff x="5161732" y="3649050"/>
              <a:chExt cx="117087" cy="490527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5567AAB4-04B6-B968-953E-EC47F05F6453}"/>
                  </a:ext>
                </a:extLst>
              </p:cNvPr>
              <p:cNvSpPr/>
              <p:nvPr/>
            </p:nvSpPr>
            <p:spPr>
              <a:xfrm>
                <a:off x="5161732" y="3649050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50162C6F-3B31-A382-57A0-0F55F23058EE}"/>
                  </a:ext>
                </a:extLst>
              </p:cNvPr>
              <p:cNvSpPr/>
              <p:nvPr/>
            </p:nvSpPr>
            <p:spPr>
              <a:xfrm>
                <a:off x="5161732" y="4022490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A75CACB-672A-F7EE-7E39-471610C05E49}"/>
                </a:ext>
              </a:extLst>
            </p:cNvPr>
            <p:cNvGrpSpPr/>
            <p:nvPr/>
          </p:nvGrpSpPr>
          <p:grpSpPr>
            <a:xfrm>
              <a:off x="2064845" y="4869876"/>
              <a:ext cx="117087" cy="509505"/>
              <a:chOff x="5122137" y="3628044"/>
              <a:chExt cx="117087" cy="509505"/>
            </a:xfrm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D291E79E-99E8-6B23-0147-1A82F5D67F70}"/>
                  </a:ext>
                </a:extLst>
              </p:cNvPr>
              <p:cNvSpPr/>
              <p:nvPr/>
            </p:nvSpPr>
            <p:spPr>
              <a:xfrm>
                <a:off x="5122137" y="3628044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138CEF9E-8A8B-99E5-EAF9-F9A45C7A4C19}"/>
                  </a:ext>
                </a:extLst>
              </p:cNvPr>
              <p:cNvSpPr/>
              <p:nvPr/>
            </p:nvSpPr>
            <p:spPr>
              <a:xfrm>
                <a:off x="5122137" y="4020462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F1C354DB-436F-1424-80C0-4BABFA305722}"/>
                </a:ext>
              </a:extLst>
            </p:cNvPr>
            <p:cNvGrpSpPr/>
            <p:nvPr/>
          </p:nvGrpSpPr>
          <p:grpSpPr>
            <a:xfrm>
              <a:off x="2628766" y="4848607"/>
              <a:ext cx="117087" cy="469514"/>
              <a:chOff x="5129273" y="3601855"/>
              <a:chExt cx="117087" cy="469514"/>
            </a:xfrm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E2C83EF4-CA9F-EE43-B4C1-1EC025751836}"/>
                  </a:ext>
                </a:extLst>
              </p:cNvPr>
              <p:cNvSpPr/>
              <p:nvPr/>
            </p:nvSpPr>
            <p:spPr>
              <a:xfrm>
                <a:off x="5129273" y="3601855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81AEF16-146F-1F70-378A-5FBED6C1D9FE}"/>
                  </a:ext>
                </a:extLst>
              </p:cNvPr>
              <p:cNvSpPr/>
              <p:nvPr/>
            </p:nvSpPr>
            <p:spPr>
              <a:xfrm>
                <a:off x="5129273" y="3954282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83BA7FE-739B-43A4-E70C-7D510C42AD3C}"/>
              </a:ext>
            </a:extLst>
          </p:cNvPr>
          <p:cNvGrpSpPr/>
          <p:nvPr/>
        </p:nvGrpSpPr>
        <p:grpSpPr>
          <a:xfrm>
            <a:off x="5863716" y="4225085"/>
            <a:ext cx="184666" cy="415009"/>
            <a:chOff x="2799371" y="5088264"/>
            <a:chExt cx="184666" cy="415009"/>
          </a:xfrm>
        </p:grpSpPr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B0211C19-3959-6CF0-25F6-F0B78758FF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032CDC7-3257-C2CC-FAE6-958D33E1C74E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EE82976-D672-0642-850A-9063C99CD970}"/>
              </a:ext>
            </a:extLst>
          </p:cNvPr>
          <p:cNvGrpSpPr/>
          <p:nvPr/>
        </p:nvGrpSpPr>
        <p:grpSpPr>
          <a:xfrm rot="5400000">
            <a:off x="5869765" y="3373455"/>
            <a:ext cx="184666" cy="549896"/>
            <a:chOff x="2795306" y="4926641"/>
            <a:chExt cx="184666" cy="576631"/>
          </a:xfrm>
        </p:grpSpPr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CA975CC5-B323-A7E4-425D-7E0CF7AF5255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2660516" y="5214956"/>
              <a:ext cx="576631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747359C2-8C9F-36A4-8F3A-913FC88C32B5}"/>
                </a:ext>
              </a:extLst>
            </p:cNvPr>
            <p:cNvSpPr txBox="1"/>
            <p:nvPr/>
          </p:nvSpPr>
          <p:spPr>
            <a:xfrm rot="16200000">
              <a:off x="2722738" y="5114979"/>
              <a:ext cx="32980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BF674A5-EFCF-FE30-1487-50A36FBF81A1}"/>
              </a:ext>
            </a:extLst>
          </p:cNvPr>
          <p:cNvSpPr/>
          <p:nvPr/>
        </p:nvSpPr>
        <p:spPr>
          <a:xfrm rot="5400000">
            <a:off x="5865253" y="2032473"/>
            <a:ext cx="190800" cy="17172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FCEC1E4-FC36-26E7-F839-DA7AC647DB1B}"/>
              </a:ext>
            </a:extLst>
          </p:cNvPr>
          <p:cNvSpPr/>
          <p:nvPr/>
        </p:nvSpPr>
        <p:spPr>
          <a:xfrm>
            <a:off x="5846903" y="3008801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C52D24B-0C36-6CA1-32BC-5A68F9641AB9}"/>
              </a:ext>
            </a:extLst>
          </p:cNvPr>
          <p:cNvSpPr/>
          <p:nvPr/>
        </p:nvSpPr>
        <p:spPr>
          <a:xfrm>
            <a:off x="5228752" y="3018121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ACF02508-6D28-AD9D-1DB6-0C8ADF2B5632}"/>
              </a:ext>
            </a:extLst>
          </p:cNvPr>
          <p:cNvSpPr/>
          <p:nvPr/>
        </p:nvSpPr>
        <p:spPr>
          <a:xfrm>
            <a:off x="6504862" y="301080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402BA56-3F13-4182-AD9A-FE2BE84DF628}"/>
              </a:ext>
            </a:extLst>
          </p:cNvPr>
          <p:cNvGrpSpPr/>
          <p:nvPr/>
        </p:nvGrpSpPr>
        <p:grpSpPr>
          <a:xfrm>
            <a:off x="5170574" y="3265203"/>
            <a:ext cx="661297" cy="948658"/>
            <a:chOff x="5175169" y="3221596"/>
            <a:chExt cx="661297" cy="948658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30698FD8-A4E7-26DF-96E0-EADBC9589D75}"/>
                </a:ext>
              </a:extLst>
            </p:cNvPr>
            <p:cNvSpPr/>
            <p:nvPr/>
          </p:nvSpPr>
          <p:spPr>
            <a:xfrm>
              <a:off x="5310146" y="3360254"/>
              <a:ext cx="381600" cy="81000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0004F92-ADE3-07D3-55A8-9083E807BA9B}"/>
                </a:ext>
              </a:extLst>
            </p:cNvPr>
            <p:cNvGrpSpPr/>
            <p:nvPr/>
          </p:nvGrpSpPr>
          <p:grpSpPr>
            <a:xfrm>
              <a:off x="5175169" y="3221596"/>
              <a:ext cx="661297" cy="933462"/>
              <a:chOff x="5175169" y="3221596"/>
              <a:chExt cx="661297" cy="933462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CEBD2719-97C5-2CD0-5882-14200047BD7F}"/>
                  </a:ext>
                </a:extLst>
              </p:cNvPr>
              <p:cNvGrpSpPr/>
              <p:nvPr/>
            </p:nvGrpSpPr>
            <p:grpSpPr>
              <a:xfrm>
                <a:off x="5175169" y="3430407"/>
                <a:ext cx="117486" cy="724651"/>
                <a:chOff x="5143898" y="3479274"/>
                <a:chExt cx="117486" cy="724651"/>
              </a:xfrm>
            </p:grpSpPr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3E668283-68F3-3596-E4EE-06ECA707C81A}"/>
                    </a:ext>
                  </a:extLst>
                </p:cNvPr>
                <p:cNvSpPr/>
                <p:nvPr/>
              </p:nvSpPr>
              <p:spPr>
                <a:xfrm>
                  <a:off x="5144297" y="3479274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Elipse 55">
                  <a:extLst>
                    <a:ext uri="{FF2B5EF4-FFF2-40B4-BE49-F238E27FC236}">
                      <a16:creationId xmlns:a16="http://schemas.microsoft.com/office/drawing/2014/main" id="{1D49F865-6B88-EBB8-F244-7B663C7D05AF}"/>
                    </a:ext>
                  </a:extLst>
                </p:cNvPr>
                <p:cNvSpPr/>
                <p:nvPr/>
              </p:nvSpPr>
              <p:spPr>
                <a:xfrm>
                  <a:off x="5144296" y="3784722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id="{02F829FF-8FDE-914F-A11B-B262B02B7C7C}"/>
                    </a:ext>
                  </a:extLst>
                </p:cNvPr>
                <p:cNvSpPr/>
                <p:nvPr/>
              </p:nvSpPr>
              <p:spPr>
                <a:xfrm>
                  <a:off x="5143898" y="4086838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D6830FFA-7FF8-F2A4-A3DA-E69D6BE9C9A8}"/>
                  </a:ext>
                </a:extLst>
              </p:cNvPr>
              <p:cNvGrpSpPr/>
              <p:nvPr/>
            </p:nvGrpSpPr>
            <p:grpSpPr>
              <a:xfrm>
                <a:off x="5718980" y="3430407"/>
                <a:ext cx="117486" cy="724651"/>
                <a:chOff x="5739419" y="3488794"/>
                <a:chExt cx="117486" cy="724651"/>
              </a:xfrm>
            </p:grpSpPr>
            <p:sp>
              <p:nvSpPr>
                <p:cNvPr id="52" name="Elipse 51">
                  <a:extLst>
                    <a:ext uri="{FF2B5EF4-FFF2-40B4-BE49-F238E27FC236}">
                      <a16:creationId xmlns:a16="http://schemas.microsoft.com/office/drawing/2014/main" id="{1729EAFB-B016-3140-4EAC-288D2289243C}"/>
                    </a:ext>
                  </a:extLst>
                </p:cNvPr>
                <p:cNvSpPr/>
                <p:nvPr/>
              </p:nvSpPr>
              <p:spPr>
                <a:xfrm>
                  <a:off x="5739818" y="3488794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43919214-D34A-1D83-99A5-60B8057C8CEE}"/>
                    </a:ext>
                  </a:extLst>
                </p:cNvPr>
                <p:cNvSpPr/>
                <p:nvPr/>
              </p:nvSpPr>
              <p:spPr>
                <a:xfrm>
                  <a:off x="5739817" y="3794242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Elipse 53">
                  <a:extLst>
                    <a:ext uri="{FF2B5EF4-FFF2-40B4-BE49-F238E27FC236}">
                      <a16:creationId xmlns:a16="http://schemas.microsoft.com/office/drawing/2014/main" id="{93BF6697-3D1A-3D12-712E-80333D12B808}"/>
                    </a:ext>
                  </a:extLst>
                </p:cNvPr>
                <p:cNvSpPr/>
                <p:nvPr/>
              </p:nvSpPr>
              <p:spPr>
                <a:xfrm>
                  <a:off x="5739419" y="4096358"/>
                  <a:ext cx="117087" cy="1170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2F02C253-6441-C4D8-4E70-C8BBABA73A7F}"/>
                  </a:ext>
                </a:extLst>
              </p:cNvPr>
              <p:cNvSpPr/>
              <p:nvPr/>
            </p:nvSpPr>
            <p:spPr>
              <a:xfrm>
                <a:off x="5435666" y="3221596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613A869-F201-CFE3-313C-198223F5040C}"/>
              </a:ext>
            </a:extLst>
          </p:cNvPr>
          <p:cNvSpPr/>
          <p:nvPr/>
        </p:nvSpPr>
        <p:spPr>
          <a:xfrm>
            <a:off x="6238615" y="3406914"/>
            <a:ext cx="381600" cy="81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6FD55345-11FA-46FD-88A2-08277907F606}"/>
              </a:ext>
            </a:extLst>
          </p:cNvPr>
          <p:cNvGrpSpPr/>
          <p:nvPr/>
        </p:nvGrpSpPr>
        <p:grpSpPr>
          <a:xfrm>
            <a:off x="6102584" y="3268256"/>
            <a:ext cx="654869" cy="933462"/>
            <a:chOff x="5181597" y="3221596"/>
            <a:chExt cx="654869" cy="933462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010E568E-AF1E-6AE6-7D54-060E12611539}"/>
                </a:ext>
              </a:extLst>
            </p:cNvPr>
            <p:cNvGrpSpPr/>
            <p:nvPr/>
          </p:nvGrpSpPr>
          <p:grpSpPr>
            <a:xfrm>
              <a:off x="5181597" y="3430407"/>
              <a:ext cx="117486" cy="724651"/>
              <a:chOff x="5150326" y="3479274"/>
              <a:chExt cx="117486" cy="724651"/>
            </a:xfrm>
          </p:grpSpPr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DBC5F57F-5D50-2D58-FA10-4990B2B64086}"/>
                  </a:ext>
                </a:extLst>
              </p:cNvPr>
              <p:cNvSpPr/>
              <p:nvPr/>
            </p:nvSpPr>
            <p:spPr>
              <a:xfrm>
                <a:off x="5150725" y="3479274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0C9E5AF9-203B-0F5E-A5E9-24D73FE4B93C}"/>
                  </a:ext>
                </a:extLst>
              </p:cNvPr>
              <p:cNvSpPr/>
              <p:nvPr/>
            </p:nvSpPr>
            <p:spPr>
              <a:xfrm>
                <a:off x="5150724" y="3784722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A6CB2D48-85F7-009B-B1DF-CBD973C58BC5}"/>
                  </a:ext>
                </a:extLst>
              </p:cNvPr>
              <p:cNvSpPr/>
              <p:nvPr/>
            </p:nvSpPr>
            <p:spPr>
              <a:xfrm>
                <a:off x="5150326" y="4086838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CD85F9AA-8831-3BD7-DFEC-C677A8C1BB00}"/>
                </a:ext>
              </a:extLst>
            </p:cNvPr>
            <p:cNvGrpSpPr/>
            <p:nvPr/>
          </p:nvGrpSpPr>
          <p:grpSpPr>
            <a:xfrm>
              <a:off x="5718980" y="3420297"/>
              <a:ext cx="117486" cy="724651"/>
              <a:chOff x="5739419" y="3478684"/>
              <a:chExt cx="117486" cy="724651"/>
            </a:xfrm>
          </p:grpSpPr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374FDEAE-B760-2A35-6517-F77CB9A5DB61}"/>
                  </a:ext>
                </a:extLst>
              </p:cNvPr>
              <p:cNvSpPr/>
              <p:nvPr/>
            </p:nvSpPr>
            <p:spPr>
              <a:xfrm>
                <a:off x="5739818" y="3478684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DA623C2E-CB72-32E1-B0D0-B39FA905F5B5}"/>
                  </a:ext>
                </a:extLst>
              </p:cNvPr>
              <p:cNvSpPr/>
              <p:nvPr/>
            </p:nvSpPr>
            <p:spPr>
              <a:xfrm>
                <a:off x="5739817" y="3784132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82FCA2C1-2FFA-4B47-CE63-295B37236793}"/>
                  </a:ext>
                </a:extLst>
              </p:cNvPr>
              <p:cNvSpPr/>
              <p:nvPr/>
            </p:nvSpPr>
            <p:spPr>
              <a:xfrm>
                <a:off x="5739419" y="4086248"/>
                <a:ext cx="117087" cy="11708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7B1D4927-1E5E-950A-ABE3-A4C065F13B20}"/>
                </a:ext>
              </a:extLst>
            </p:cNvPr>
            <p:cNvSpPr/>
            <p:nvPr/>
          </p:nvSpPr>
          <p:spPr>
            <a:xfrm>
              <a:off x="5435666" y="3221596"/>
              <a:ext cx="117087" cy="11708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E1A925-CFBD-474D-872D-D228BA294683}"/>
              </a:ext>
            </a:extLst>
          </p:cNvPr>
          <p:cNvGrpSpPr/>
          <p:nvPr/>
        </p:nvGrpSpPr>
        <p:grpSpPr>
          <a:xfrm rot="5400000">
            <a:off x="6962264" y="3834144"/>
            <a:ext cx="184666" cy="415009"/>
            <a:chOff x="2799371" y="5088264"/>
            <a:chExt cx="184666" cy="415009"/>
          </a:xfrm>
        </p:grpSpPr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1694E631-FA06-3777-0C7F-80800D677F61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008EA4FB-B308-E772-AC43-696A776680ED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4F305A1A-4D67-1E3B-0B37-0D96D6D19F8C}"/>
              </a:ext>
            </a:extLst>
          </p:cNvPr>
          <p:cNvGrpSpPr/>
          <p:nvPr/>
        </p:nvGrpSpPr>
        <p:grpSpPr>
          <a:xfrm rot="5400000">
            <a:off x="742695" y="4552423"/>
            <a:ext cx="184666" cy="339462"/>
            <a:chOff x="2799371" y="5088264"/>
            <a:chExt cx="184666" cy="415009"/>
          </a:xfrm>
        </p:grpSpPr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9A0DAF01-83D2-9A5D-A8D9-36E28E01F482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1C9F6DAF-633B-B2FD-ADAC-7F4A2405E909}"/>
                </a:ext>
              </a:extLst>
            </p:cNvPr>
            <p:cNvSpPr txBox="1"/>
            <p:nvPr/>
          </p:nvSpPr>
          <p:spPr>
            <a:xfrm rot="16200000">
              <a:off x="2699452" y="5197186"/>
              <a:ext cx="3845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C5B0E2EE-F6E6-8236-4D8F-E9D8D1B0BFA4}"/>
              </a:ext>
            </a:extLst>
          </p:cNvPr>
          <p:cNvGrpSpPr/>
          <p:nvPr/>
        </p:nvGrpSpPr>
        <p:grpSpPr>
          <a:xfrm rot="5400000">
            <a:off x="1534771" y="4522809"/>
            <a:ext cx="184666" cy="415009"/>
            <a:chOff x="2799371" y="5088264"/>
            <a:chExt cx="184666" cy="415009"/>
          </a:xfrm>
        </p:grpSpPr>
        <p:cxnSp>
          <p:nvCxnSpPr>
            <p:cNvPr id="76" name="Conector recto de flecha 75">
              <a:extLst>
                <a:ext uri="{FF2B5EF4-FFF2-40B4-BE49-F238E27FC236}">
                  <a16:creationId xmlns:a16="http://schemas.microsoft.com/office/drawing/2014/main" id="{AF6BA081-61CB-2B32-478C-4C58A367DFBD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F303837E-85AE-AE89-AD6F-367DDDD8D46E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C908EF2-9266-16CE-A2B5-6D6F18A2C731}"/>
              </a:ext>
            </a:extLst>
          </p:cNvPr>
          <p:cNvGrpSpPr/>
          <p:nvPr/>
        </p:nvGrpSpPr>
        <p:grpSpPr>
          <a:xfrm rot="5400000">
            <a:off x="2328612" y="5325187"/>
            <a:ext cx="184666" cy="339462"/>
            <a:chOff x="2799371" y="5088264"/>
            <a:chExt cx="184666" cy="415009"/>
          </a:xfrm>
        </p:grpSpPr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B983AD29-4FE9-A943-C245-1DC9D8D20F58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373A0280-1BA1-6454-3BDC-4F6B757998E1}"/>
                </a:ext>
              </a:extLst>
            </p:cNvPr>
            <p:cNvSpPr txBox="1"/>
            <p:nvPr/>
          </p:nvSpPr>
          <p:spPr>
            <a:xfrm rot="16200000">
              <a:off x="2699452" y="5197186"/>
              <a:ext cx="3845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</p:grpSp>
      <p:sp>
        <p:nvSpPr>
          <p:cNvPr id="81" name="CuadroTexto 80">
            <a:extLst>
              <a:ext uri="{FF2B5EF4-FFF2-40B4-BE49-F238E27FC236}">
                <a16:creationId xmlns:a16="http://schemas.microsoft.com/office/drawing/2014/main" id="{38DEE551-8785-232E-0DF6-C798B68DEDA1}"/>
              </a:ext>
            </a:extLst>
          </p:cNvPr>
          <p:cNvSpPr txBox="1"/>
          <p:nvPr/>
        </p:nvSpPr>
        <p:spPr>
          <a:xfrm rot="16200000">
            <a:off x="5067535" y="3724255"/>
            <a:ext cx="853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Mesa altas 3x1,4 m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389D6C5-879F-327C-2FA4-49900B142F85}"/>
              </a:ext>
            </a:extLst>
          </p:cNvPr>
          <p:cNvSpPr txBox="1"/>
          <p:nvPr/>
        </p:nvSpPr>
        <p:spPr>
          <a:xfrm rot="16200000">
            <a:off x="5994536" y="3739772"/>
            <a:ext cx="853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Mesa altas 3x1,4 m</a:t>
            </a: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5D59A47D-E4AD-DCCF-71CD-DA833A6480FA}"/>
              </a:ext>
            </a:extLst>
          </p:cNvPr>
          <p:cNvGrpSpPr/>
          <p:nvPr/>
        </p:nvGrpSpPr>
        <p:grpSpPr>
          <a:xfrm>
            <a:off x="5982535" y="2988713"/>
            <a:ext cx="184666" cy="415009"/>
            <a:chOff x="2799371" y="5088264"/>
            <a:chExt cx="184666" cy="415009"/>
          </a:xfrm>
        </p:grpSpPr>
        <p:cxnSp>
          <p:nvCxnSpPr>
            <p:cNvPr id="84" name="Conector recto de flecha 83">
              <a:extLst>
                <a:ext uri="{FF2B5EF4-FFF2-40B4-BE49-F238E27FC236}">
                  <a16:creationId xmlns:a16="http://schemas.microsoft.com/office/drawing/2014/main" id="{57D39BD9-F708-AF92-7993-1B80DEE5938A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EB6FFE01-F0EC-BB2B-219C-02BD3FE54BEE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sp>
        <p:nvSpPr>
          <p:cNvPr id="86" name="Rectángulo 85">
            <a:extLst>
              <a:ext uri="{FF2B5EF4-FFF2-40B4-BE49-F238E27FC236}">
                <a16:creationId xmlns:a16="http://schemas.microsoft.com/office/drawing/2014/main" id="{C5FD9522-E7D9-3919-7994-67569E63493D}"/>
              </a:ext>
            </a:extLst>
          </p:cNvPr>
          <p:cNvSpPr/>
          <p:nvPr/>
        </p:nvSpPr>
        <p:spPr>
          <a:xfrm rot="5400000">
            <a:off x="4017501" y="3698277"/>
            <a:ext cx="187200" cy="40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1B56C01-9D71-09B0-774C-815A6E34529F}"/>
              </a:ext>
            </a:extLst>
          </p:cNvPr>
          <p:cNvGrpSpPr/>
          <p:nvPr/>
        </p:nvGrpSpPr>
        <p:grpSpPr>
          <a:xfrm rot="16200000">
            <a:off x="4315291" y="3506187"/>
            <a:ext cx="1212381" cy="187349"/>
            <a:chOff x="4167256" y="2019103"/>
            <a:chExt cx="1212381" cy="187349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9D8399B5-56A0-2021-794A-EB3C8F5A3FF0}"/>
                </a:ext>
              </a:extLst>
            </p:cNvPr>
            <p:cNvSpPr/>
            <p:nvPr/>
          </p:nvSpPr>
          <p:spPr>
            <a:xfrm rot="5400000">
              <a:off x="50844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10F5C049-7E0E-0118-1C33-B29CC3714A92}"/>
                </a:ext>
              </a:extLst>
            </p:cNvPr>
            <p:cNvSpPr/>
            <p:nvPr/>
          </p:nvSpPr>
          <p:spPr>
            <a:xfrm rot="5400000">
              <a:off x="4275256" y="1911252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5FD9F19F-A8E7-F074-7DF9-25A26ECCDC47}"/>
                </a:ext>
              </a:extLst>
            </p:cNvPr>
            <p:cNvSpPr/>
            <p:nvPr/>
          </p:nvSpPr>
          <p:spPr>
            <a:xfrm rot="5400000">
              <a:off x="46812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D3371FE4-ABC8-1B63-2625-816BB1D40709}"/>
              </a:ext>
            </a:extLst>
          </p:cNvPr>
          <p:cNvGrpSpPr/>
          <p:nvPr/>
        </p:nvGrpSpPr>
        <p:grpSpPr>
          <a:xfrm>
            <a:off x="3204171" y="2799066"/>
            <a:ext cx="1811984" cy="189284"/>
            <a:chOff x="3204171" y="2799066"/>
            <a:chExt cx="1811984" cy="189284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C805C6E2-37F4-79E9-98BC-238D2CB805FE}"/>
                </a:ext>
              </a:extLst>
            </p:cNvPr>
            <p:cNvSpPr/>
            <p:nvPr/>
          </p:nvSpPr>
          <p:spPr>
            <a:xfrm rot="5400000">
              <a:off x="3312171" y="2691066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B56F2B7F-9749-DBFD-50F5-B42F21A61BEA}"/>
                </a:ext>
              </a:extLst>
            </p:cNvPr>
            <p:cNvSpPr/>
            <p:nvPr/>
          </p:nvSpPr>
          <p:spPr>
            <a:xfrm rot="5400000">
              <a:off x="3719211" y="2691066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AC945E17-A6BE-B056-122D-219A28144208}"/>
                </a:ext>
              </a:extLst>
            </p:cNvPr>
            <p:cNvSpPr/>
            <p:nvPr/>
          </p:nvSpPr>
          <p:spPr>
            <a:xfrm rot="5400000">
              <a:off x="4672355" y="2644550"/>
              <a:ext cx="187200" cy="500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765DFDE8-FCEE-ACA2-5B82-7F17A5878351}"/>
                </a:ext>
              </a:extLst>
            </p:cNvPr>
            <p:cNvSpPr/>
            <p:nvPr/>
          </p:nvSpPr>
          <p:spPr>
            <a:xfrm rot="16200000">
              <a:off x="4171964" y="2644550"/>
              <a:ext cx="187200" cy="500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A7751401-F1DD-4FDF-B971-11AF1E614BE2}"/>
              </a:ext>
            </a:extLst>
          </p:cNvPr>
          <p:cNvGrpSpPr/>
          <p:nvPr/>
        </p:nvGrpSpPr>
        <p:grpSpPr>
          <a:xfrm>
            <a:off x="2782628" y="2780285"/>
            <a:ext cx="445196" cy="276999"/>
            <a:chOff x="3487910" y="2274773"/>
            <a:chExt cx="445196" cy="276999"/>
          </a:xfrm>
        </p:grpSpPr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2C93F466-DFD5-703E-F87F-4A032F977F92}"/>
                </a:ext>
              </a:extLst>
            </p:cNvPr>
            <p:cNvSpPr/>
            <p:nvPr/>
          </p:nvSpPr>
          <p:spPr>
            <a:xfrm rot="5400000">
              <a:off x="3592947" y="2242727"/>
              <a:ext cx="234950" cy="342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D22407D2-66EB-F317-83C5-2C30C74A49D2}"/>
                </a:ext>
              </a:extLst>
            </p:cNvPr>
            <p:cNvSpPr txBox="1"/>
            <p:nvPr/>
          </p:nvSpPr>
          <p:spPr>
            <a:xfrm>
              <a:off x="3487910" y="2274773"/>
              <a:ext cx="4451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kern="10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Fortus 125x88</a:t>
              </a:r>
              <a:endParaRPr lang="es-ES" sz="600" dirty="0"/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70CFF9C5-9682-B5C2-A7BB-C226C4E7DCD0}"/>
              </a:ext>
            </a:extLst>
          </p:cNvPr>
          <p:cNvSpPr txBox="1"/>
          <p:nvPr/>
        </p:nvSpPr>
        <p:spPr>
          <a:xfrm>
            <a:off x="5129672" y="2683272"/>
            <a:ext cx="1762131" cy="30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spcBef>
                <a:spcPts val="1200"/>
              </a:spcBef>
              <a:spcAft>
                <a:spcPts val="900"/>
              </a:spcAft>
            </a:pPr>
            <a:r>
              <a:rPr lang="es-ES" sz="600" kern="1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Mesas altas / Banco trabajo 6,35 m x 0,7 m</a:t>
            </a:r>
            <a:endParaRPr lang="es-ES" sz="600" kern="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EAE311DE-95E2-B370-A6B6-6FD2B1A91A19}"/>
              </a:ext>
            </a:extLst>
          </p:cNvPr>
          <p:cNvSpPr txBox="1"/>
          <p:nvPr/>
        </p:nvSpPr>
        <p:spPr>
          <a:xfrm>
            <a:off x="3194292" y="2793537"/>
            <a:ext cx="182138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Mesas altas (impresoras) 6,7 m</a:t>
            </a:r>
            <a:endParaRPr lang="es-ES" sz="600" dirty="0"/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328A0D42-E980-240C-26A1-7DE7F1FB078D}"/>
              </a:ext>
            </a:extLst>
          </p:cNvPr>
          <p:cNvSpPr txBox="1"/>
          <p:nvPr/>
        </p:nvSpPr>
        <p:spPr>
          <a:xfrm rot="5400000">
            <a:off x="4287200" y="3516584"/>
            <a:ext cx="129105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Mesas altas (impresoras) 4,5 m</a:t>
            </a:r>
            <a:endParaRPr lang="es-ES" sz="600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5828C18-C856-C78B-2727-A24369B7968B}"/>
              </a:ext>
            </a:extLst>
          </p:cNvPr>
          <p:cNvSpPr/>
          <p:nvPr/>
        </p:nvSpPr>
        <p:spPr>
          <a:xfrm>
            <a:off x="5023835" y="2727514"/>
            <a:ext cx="25200" cy="1499686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A42936CF-F8BA-7229-3D37-C24415E1B207}"/>
              </a:ext>
            </a:extLst>
          </p:cNvPr>
          <p:cNvSpPr/>
          <p:nvPr/>
        </p:nvSpPr>
        <p:spPr>
          <a:xfrm>
            <a:off x="5021552" y="4637790"/>
            <a:ext cx="25200" cy="1040472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CCA1DA2F-E073-EFB7-4E9A-80B4A3B014E7}"/>
              </a:ext>
            </a:extLst>
          </p:cNvPr>
          <p:cNvGrpSpPr/>
          <p:nvPr/>
        </p:nvGrpSpPr>
        <p:grpSpPr>
          <a:xfrm rot="16200000">
            <a:off x="2894677" y="3302495"/>
            <a:ext cx="806400" cy="187200"/>
            <a:chOff x="4573237" y="2019103"/>
            <a:chExt cx="806400" cy="187200"/>
          </a:xfrm>
        </p:grpSpPr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46717996-91D8-3F85-D77F-50EF7377A6E6}"/>
                </a:ext>
              </a:extLst>
            </p:cNvPr>
            <p:cNvSpPr/>
            <p:nvPr/>
          </p:nvSpPr>
          <p:spPr>
            <a:xfrm rot="5400000">
              <a:off x="50844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0400BC04-93F4-34BB-86F1-2DC5E59C40C4}"/>
                </a:ext>
              </a:extLst>
            </p:cNvPr>
            <p:cNvSpPr/>
            <p:nvPr/>
          </p:nvSpPr>
          <p:spPr>
            <a:xfrm rot="5400000">
              <a:off x="46812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7" name="Elipse 136">
            <a:extLst>
              <a:ext uri="{FF2B5EF4-FFF2-40B4-BE49-F238E27FC236}">
                <a16:creationId xmlns:a16="http://schemas.microsoft.com/office/drawing/2014/main" id="{5ACB1882-051B-9458-356E-DAEB6F16F2B9}"/>
              </a:ext>
            </a:extLst>
          </p:cNvPr>
          <p:cNvSpPr/>
          <p:nvPr/>
        </p:nvSpPr>
        <p:spPr>
          <a:xfrm>
            <a:off x="3445191" y="3148116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Elipse 137">
            <a:extLst>
              <a:ext uri="{FF2B5EF4-FFF2-40B4-BE49-F238E27FC236}">
                <a16:creationId xmlns:a16="http://schemas.microsoft.com/office/drawing/2014/main" id="{7E9AC682-7977-A827-9DD4-8F08B5888292}"/>
              </a:ext>
            </a:extLst>
          </p:cNvPr>
          <p:cNvSpPr/>
          <p:nvPr/>
        </p:nvSpPr>
        <p:spPr>
          <a:xfrm>
            <a:off x="3434754" y="355073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80D0E5A4-4E5E-2AD3-E1BC-58D8DB2CF443}"/>
              </a:ext>
            </a:extLst>
          </p:cNvPr>
          <p:cNvSpPr txBox="1"/>
          <p:nvPr/>
        </p:nvSpPr>
        <p:spPr>
          <a:xfrm>
            <a:off x="3855014" y="3763900"/>
            <a:ext cx="5255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" kern="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Cortadora Laser</a:t>
            </a:r>
          </a:p>
        </p:txBody>
      </p: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B097D4CF-A312-683F-E75D-F727D0DFE99E}"/>
              </a:ext>
            </a:extLst>
          </p:cNvPr>
          <p:cNvGrpSpPr/>
          <p:nvPr/>
        </p:nvGrpSpPr>
        <p:grpSpPr>
          <a:xfrm rot="16200000">
            <a:off x="3802983" y="3300782"/>
            <a:ext cx="806400" cy="187200"/>
            <a:chOff x="4573237" y="2019103"/>
            <a:chExt cx="806400" cy="187200"/>
          </a:xfrm>
        </p:grpSpPr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FE21286B-D6F4-BAA3-E075-78015280779C}"/>
                </a:ext>
              </a:extLst>
            </p:cNvPr>
            <p:cNvSpPr/>
            <p:nvPr/>
          </p:nvSpPr>
          <p:spPr>
            <a:xfrm rot="5400000">
              <a:off x="50844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35F54182-AE55-7A68-E96B-22EB79EF5FCE}"/>
                </a:ext>
              </a:extLst>
            </p:cNvPr>
            <p:cNvSpPr/>
            <p:nvPr/>
          </p:nvSpPr>
          <p:spPr>
            <a:xfrm rot="5400000">
              <a:off x="46812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BFA3F761-D30C-B1EA-F03D-D476AAF15103}"/>
              </a:ext>
            </a:extLst>
          </p:cNvPr>
          <p:cNvGrpSpPr/>
          <p:nvPr/>
        </p:nvGrpSpPr>
        <p:grpSpPr>
          <a:xfrm rot="16200000">
            <a:off x="3613932" y="3300782"/>
            <a:ext cx="806400" cy="187200"/>
            <a:chOff x="4573237" y="2019103"/>
            <a:chExt cx="806400" cy="187200"/>
          </a:xfrm>
        </p:grpSpPr>
        <p:sp>
          <p:nvSpPr>
            <p:cNvPr id="147" name="Rectángulo 146">
              <a:extLst>
                <a:ext uri="{FF2B5EF4-FFF2-40B4-BE49-F238E27FC236}">
                  <a16:creationId xmlns:a16="http://schemas.microsoft.com/office/drawing/2014/main" id="{67BF18FA-57E3-BC83-AA17-C94BB3FCA421}"/>
                </a:ext>
              </a:extLst>
            </p:cNvPr>
            <p:cNvSpPr/>
            <p:nvPr/>
          </p:nvSpPr>
          <p:spPr>
            <a:xfrm rot="5400000">
              <a:off x="50844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F67E4E93-399E-1A7B-B80A-0A74F29D8ED8}"/>
                </a:ext>
              </a:extLst>
            </p:cNvPr>
            <p:cNvSpPr/>
            <p:nvPr/>
          </p:nvSpPr>
          <p:spPr>
            <a:xfrm rot="5400000">
              <a:off x="4681237" y="191110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9" name="Elipse 148">
            <a:extLst>
              <a:ext uri="{FF2B5EF4-FFF2-40B4-BE49-F238E27FC236}">
                <a16:creationId xmlns:a16="http://schemas.microsoft.com/office/drawing/2014/main" id="{65E365C3-74C4-43CB-4250-B53517CDF1C1}"/>
              </a:ext>
            </a:extLst>
          </p:cNvPr>
          <p:cNvSpPr/>
          <p:nvPr/>
        </p:nvSpPr>
        <p:spPr>
          <a:xfrm>
            <a:off x="3750668" y="3055623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B9CFDAFF-9AA6-790C-C62D-AF85A15F5886}"/>
              </a:ext>
            </a:extLst>
          </p:cNvPr>
          <p:cNvSpPr/>
          <p:nvPr/>
        </p:nvSpPr>
        <p:spPr>
          <a:xfrm>
            <a:off x="4358476" y="304057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0B4590C1-8942-3651-CA7B-3D2DFDDC193E}"/>
              </a:ext>
            </a:extLst>
          </p:cNvPr>
          <p:cNvSpPr/>
          <p:nvPr/>
        </p:nvSpPr>
        <p:spPr>
          <a:xfrm>
            <a:off x="4662643" y="3037355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34CF1290-7AED-30CD-2FC5-1FF1F2835DDC}"/>
              </a:ext>
            </a:extLst>
          </p:cNvPr>
          <p:cNvSpPr/>
          <p:nvPr/>
        </p:nvSpPr>
        <p:spPr>
          <a:xfrm>
            <a:off x="4673873" y="3521976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B2086E3D-C086-38D2-886C-0112D6AB268F}"/>
              </a:ext>
            </a:extLst>
          </p:cNvPr>
          <p:cNvSpPr/>
          <p:nvPr/>
        </p:nvSpPr>
        <p:spPr>
          <a:xfrm>
            <a:off x="4685103" y="4006597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21376D30-A63C-952B-C12D-87D5C78DAF01}"/>
              </a:ext>
            </a:extLst>
          </p:cNvPr>
          <p:cNvSpPr/>
          <p:nvPr/>
        </p:nvSpPr>
        <p:spPr>
          <a:xfrm>
            <a:off x="4337925" y="3551250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D4066409-046F-D157-ED32-BBBCA4F00DFF}"/>
              </a:ext>
            </a:extLst>
          </p:cNvPr>
          <p:cNvSpPr/>
          <p:nvPr/>
        </p:nvSpPr>
        <p:spPr>
          <a:xfrm>
            <a:off x="3780841" y="3576116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DBD1BAD4-EADE-1D87-04B7-15547F662AD8}"/>
              </a:ext>
            </a:extLst>
          </p:cNvPr>
          <p:cNvGrpSpPr/>
          <p:nvPr/>
        </p:nvGrpSpPr>
        <p:grpSpPr>
          <a:xfrm rot="5400000">
            <a:off x="3563866" y="3087758"/>
            <a:ext cx="184666" cy="526604"/>
            <a:chOff x="2789841" y="4976669"/>
            <a:chExt cx="184666" cy="526604"/>
          </a:xfrm>
        </p:grpSpPr>
        <p:cxnSp>
          <p:nvCxnSpPr>
            <p:cNvPr id="157" name="Conector recto de flecha 156">
              <a:extLst>
                <a:ext uri="{FF2B5EF4-FFF2-40B4-BE49-F238E27FC236}">
                  <a16:creationId xmlns:a16="http://schemas.microsoft.com/office/drawing/2014/main" id="{9131E5CC-FB3E-36D4-302B-681548E25A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83852" y="5238294"/>
              <a:ext cx="526604" cy="33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60F26C46-1CB2-48CA-A86C-8F8FBFBED452}"/>
                </a:ext>
              </a:extLst>
            </p:cNvPr>
            <p:cNvSpPr txBox="1"/>
            <p:nvPr/>
          </p:nvSpPr>
          <p:spPr>
            <a:xfrm rot="16200000">
              <a:off x="2724919" y="5157004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</a:t>
              </a: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1927AC0F-A61F-CA94-4B03-38774061FF48}"/>
              </a:ext>
            </a:extLst>
          </p:cNvPr>
          <p:cNvGrpSpPr/>
          <p:nvPr/>
        </p:nvGrpSpPr>
        <p:grpSpPr>
          <a:xfrm rot="5400000">
            <a:off x="4470753" y="3083647"/>
            <a:ext cx="184666" cy="526604"/>
            <a:chOff x="2789841" y="4976669"/>
            <a:chExt cx="184666" cy="526604"/>
          </a:xfrm>
        </p:grpSpPr>
        <p:cxnSp>
          <p:nvCxnSpPr>
            <p:cNvPr id="160" name="Conector recto de flecha 159">
              <a:extLst>
                <a:ext uri="{FF2B5EF4-FFF2-40B4-BE49-F238E27FC236}">
                  <a16:creationId xmlns:a16="http://schemas.microsoft.com/office/drawing/2014/main" id="{A1011825-69ED-79C7-48ED-411B3940FC1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83852" y="5238294"/>
              <a:ext cx="526604" cy="33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3855CAEB-290D-425E-9840-E8599A279485}"/>
                </a:ext>
              </a:extLst>
            </p:cNvPr>
            <p:cNvSpPr txBox="1"/>
            <p:nvPr/>
          </p:nvSpPr>
          <p:spPr>
            <a:xfrm rot="16200000">
              <a:off x="2724919" y="5157004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</a:t>
              </a:r>
            </a:p>
          </p:txBody>
        </p:sp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E3563BEC-3F99-AA3E-EE37-A286B58169A6}"/>
              </a:ext>
            </a:extLst>
          </p:cNvPr>
          <p:cNvGrpSpPr/>
          <p:nvPr/>
        </p:nvGrpSpPr>
        <p:grpSpPr>
          <a:xfrm>
            <a:off x="3146437" y="3808736"/>
            <a:ext cx="184666" cy="415009"/>
            <a:chOff x="2799371" y="5088264"/>
            <a:chExt cx="184666" cy="415009"/>
          </a:xfrm>
        </p:grpSpPr>
        <p:cxnSp>
          <p:nvCxnSpPr>
            <p:cNvPr id="163" name="Conector recto de flecha 162">
              <a:extLst>
                <a:ext uri="{FF2B5EF4-FFF2-40B4-BE49-F238E27FC236}">
                  <a16:creationId xmlns:a16="http://schemas.microsoft.com/office/drawing/2014/main" id="{E8587740-3038-FF53-6A65-0C9434E131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uadroTexto 163">
              <a:extLst>
                <a:ext uri="{FF2B5EF4-FFF2-40B4-BE49-F238E27FC236}">
                  <a16:creationId xmlns:a16="http://schemas.microsoft.com/office/drawing/2014/main" id="{C7BC390F-ED8B-A442-4B80-467EE17606AF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4E789A58-6DA0-8DAB-046A-45727958C83E}"/>
              </a:ext>
            </a:extLst>
          </p:cNvPr>
          <p:cNvSpPr txBox="1"/>
          <p:nvPr/>
        </p:nvSpPr>
        <p:spPr>
          <a:xfrm>
            <a:off x="4326802" y="4297091"/>
            <a:ext cx="67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Separación acristalada</a:t>
            </a:r>
          </a:p>
        </p:txBody>
      </p:sp>
      <p:cxnSp>
        <p:nvCxnSpPr>
          <p:cNvPr id="166" name="Conector recto de flecha 165">
            <a:extLst>
              <a:ext uri="{FF2B5EF4-FFF2-40B4-BE49-F238E27FC236}">
                <a16:creationId xmlns:a16="http://schemas.microsoft.com/office/drawing/2014/main" id="{C9592C43-1A9B-70CA-DA81-2C0655AB88FB}"/>
              </a:ext>
            </a:extLst>
          </p:cNvPr>
          <p:cNvCxnSpPr>
            <a:cxnSpLocks/>
          </p:cNvCxnSpPr>
          <p:nvPr/>
        </p:nvCxnSpPr>
        <p:spPr>
          <a:xfrm flipV="1">
            <a:off x="4814324" y="4244357"/>
            <a:ext cx="220016" cy="209160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de flecha 166">
            <a:extLst>
              <a:ext uri="{FF2B5EF4-FFF2-40B4-BE49-F238E27FC236}">
                <a16:creationId xmlns:a16="http://schemas.microsoft.com/office/drawing/2014/main" id="{26739C88-7040-8CD5-3035-6B05B187D0AC}"/>
              </a:ext>
            </a:extLst>
          </p:cNvPr>
          <p:cNvCxnSpPr>
            <a:cxnSpLocks/>
          </p:cNvCxnSpPr>
          <p:nvPr/>
        </p:nvCxnSpPr>
        <p:spPr>
          <a:xfrm>
            <a:off x="4815441" y="4467879"/>
            <a:ext cx="225154" cy="16694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E4A477B4-DB35-AF2E-FBD0-B76052C39E6B}"/>
              </a:ext>
            </a:extLst>
          </p:cNvPr>
          <p:cNvSpPr txBox="1"/>
          <p:nvPr/>
        </p:nvSpPr>
        <p:spPr>
          <a:xfrm>
            <a:off x="587665" y="1471672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6DBDB032-8675-8BE4-4C7D-A5BC9266FB53}"/>
              </a:ext>
            </a:extLst>
          </p:cNvPr>
          <p:cNvSpPr txBox="1"/>
          <p:nvPr/>
        </p:nvSpPr>
        <p:spPr>
          <a:xfrm>
            <a:off x="3098515" y="1463209"/>
            <a:ext cx="183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AddiTech</a:t>
            </a:r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FabLab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89CC6066-E381-8857-4348-5D4E140EB9E0}"/>
              </a:ext>
            </a:extLst>
          </p:cNvPr>
          <p:cNvSpPr txBox="1"/>
          <p:nvPr/>
        </p:nvSpPr>
        <p:spPr>
          <a:xfrm>
            <a:off x="5305551" y="1467541"/>
            <a:ext cx="174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Co-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Creation</a:t>
            </a:r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4EB19216-8FDB-5A06-3868-5CFC41BC6D87}"/>
              </a:ext>
            </a:extLst>
          </p:cNvPr>
          <p:cNvSpPr txBox="1"/>
          <p:nvPr/>
        </p:nvSpPr>
        <p:spPr>
          <a:xfrm>
            <a:off x="4002999" y="6152257"/>
            <a:ext cx="2470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Cognitive Machines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36CA2FFD-3FF7-F8D0-D3BD-2F8766C32ABC}"/>
              </a:ext>
            </a:extLst>
          </p:cNvPr>
          <p:cNvSpPr txBox="1"/>
          <p:nvPr/>
        </p:nvSpPr>
        <p:spPr>
          <a:xfrm>
            <a:off x="1004759" y="6147110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Smart Factory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590CA974-47EC-D425-FAC8-0FA11A9C4CDB}"/>
              </a:ext>
            </a:extLst>
          </p:cNvPr>
          <p:cNvSpPr txBox="1"/>
          <p:nvPr/>
        </p:nvSpPr>
        <p:spPr>
          <a:xfrm>
            <a:off x="2668823" y="496324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Célula Flexible </a:t>
            </a:r>
          </a:p>
          <a:p>
            <a:pPr algn="ctr"/>
            <a:r>
              <a:rPr lang="es-E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4x3,5 m</a:t>
            </a:r>
          </a:p>
        </p:txBody>
      </p:sp>
      <p:sp>
        <p:nvSpPr>
          <p:cNvPr id="177" name="Rectángulo 176">
            <a:extLst>
              <a:ext uri="{FF2B5EF4-FFF2-40B4-BE49-F238E27FC236}">
                <a16:creationId xmlns:a16="http://schemas.microsoft.com/office/drawing/2014/main" id="{AA0714E8-C8CD-EDB0-92AC-EEFF8D809E73}"/>
              </a:ext>
            </a:extLst>
          </p:cNvPr>
          <p:cNvSpPr/>
          <p:nvPr/>
        </p:nvSpPr>
        <p:spPr>
          <a:xfrm>
            <a:off x="5021552" y="4637790"/>
            <a:ext cx="25200" cy="1040472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8" name="Conector recto de flecha 177">
            <a:extLst>
              <a:ext uri="{FF2B5EF4-FFF2-40B4-BE49-F238E27FC236}">
                <a16:creationId xmlns:a16="http://schemas.microsoft.com/office/drawing/2014/main" id="{89765EA6-432A-EE54-BAF5-515A3BAB8C29}"/>
              </a:ext>
            </a:extLst>
          </p:cNvPr>
          <p:cNvCxnSpPr>
            <a:cxnSpLocks/>
          </p:cNvCxnSpPr>
          <p:nvPr/>
        </p:nvCxnSpPr>
        <p:spPr>
          <a:xfrm>
            <a:off x="4815441" y="4467879"/>
            <a:ext cx="225154" cy="16694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0737773E-4C58-A648-3204-30E1E9E1C2EB}"/>
              </a:ext>
            </a:extLst>
          </p:cNvPr>
          <p:cNvSpPr/>
          <p:nvPr/>
        </p:nvSpPr>
        <p:spPr>
          <a:xfrm rot="5400000">
            <a:off x="2669026" y="4579328"/>
            <a:ext cx="946800" cy="10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0B0E3F7E-85EC-9E73-6B63-256E4F51CE99}"/>
              </a:ext>
            </a:extLst>
          </p:cNvPr>
          <p:cNvSpPr txBox="1"/>
          <p:nvPr/>
        </p:nvSpPr>
        <p:spPr>
          <a:xfrm>
            <a:off x="2678660" y="496324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Célula Flexible </a:t>
            </a:r>
          </a:p>
          <a:p>
            <a:pPr algn="ctr"/>
            <a:r>
              <a:rPr lang="es-E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4x3,5 m</a:t>
            </a: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8C6BDB3E-982B-6F05-99EE-0931B1323A40}"/>
              </a:ext>
            </a:extLst>
          </p:cNvPr>
          <p:cNvSpPr/>
          <p:nvPr/>
        </p:nvSpPr>
        <p:spPr>
          <a:xfrm>
            <a:off x="4196841" y="4637790"/>
            <a:ext cx="403200" cy="94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2E9EC621-7D83-DBCB-C661-E3B9F88C17EA}"/>
              </a:ext>
            </a:extLst>
          </p:cNvPr>
          <p:cNvSpPr/>
          <p:nvPr/>
        </p:nvSpPr>
        <p:spPr>
          <a:xfrm rot="16200000">
            <a:off x="4290394" y="4952014"/>
            <a:ext cx="2016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F605B520-BC24-8E09-4120-50F0116A3E66}"/>
              </a:ext>
            </a:extLst>
          </p:cNvPr>
          <p:cNvSpPr txBox="1"/>
          <p:nvPr/>
        </p:nvSpPr>
        <p:spPr>
          <a:xfrm>
            <a:off x="4009553" y="5399796"/>
            <a:ext cx="8803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Mesa baja 4x0,75 m</a:t>
            </a: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EF297671-F5F8-D4D8-DE55-12BF9643A51A}"/>
              </a:ext>
            </a:extLst>
          </p:cNvPr>
          <p:cNvSpPr/>
          <p:nvPr/>
        </p:nvSpPr>
        <p:spPr>
          <a:xfrm>
            <a:off x="4064694" y="472809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5" name="Elipse 184">
            <a:extLst>
              <a:ext uri="{FF2B5EF4-FFF2-40B4-BE49-F238E27FC236}">
                <a16:creationId xmlns:a16="http://schemas.microsoft.com/office/drawing/2014/main" id="{D3F17A94-F456-0705-2427-B3E37A40D1B5}"/>
              </a:ext>
            </a:extLst>
          </p:cNvPr>
          <p:cNvSpPr/>
          <p:nvPr/>
        </p:nvSpPr>
        <p:spPr>
          <a:xfrm>
            <a:off x="3977445" y="525806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" name="Elipse 185">
            <a:extLst>
              <a:ext uri="{FF2B5EF4-FFF2-40B4-BE49-F238E27FC236}">
                <a16:creationId xmlns:a16="http://schemas.microsoft.com/office/drawing/2014/main" id="{FAFDEE8E-ED85-A73B-57C5-4EBF51163B83}"/>
              </a:ext>
            </a:extLst>
          </p:cNvPr>
          <p:cNvSpPr/>
          <p:nvPr/>
        </p:nvSpPr>
        <p:spPr>
          <a:xfrm>
            <a:off x="4626169" y="467965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7" name="Elipse 186">
            <a:extLst>
              <a:ext uri="{FF2B5EF4-FFF2-40B4-BE49-F238E27FC236}">
                <a16:creationId xmlns:a16="http://schemas.microsoft.com/office/drawing/2014/main" id="{ADC14C50-FF0C-B93B-6051-1B348ECEAA10}"/>
              </a:ext>
            </a:extLst>
          </p:cNvPr>
          <p:cNvSpPr/>
          <p:nvPr/>
        </p:nvSpPr>
        <p:spPr>
          <a:xfrm>
            <a:off x="4707074" y="5258062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8576B992-B2F1-4205-9832-32E028170157}"/>
              </a:ext>
            </a:extLst>
          </p:cNvPr>
          <p:cNvSpPr txBox="1"/>
          <p:nvPr/>
        </p:nvSpPr>
        <p:spPr>
          <a:xfrm rot="16200000">
            <a:off x="3917859" y="4851278"/>
            <a:ext cx="94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Robótica Realidad aumentada / IA</a:t>
            </a:r>
          </a:p>
          <a:p>
            <a:pPr algn="ctr"/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Mesas 3,5x1,5 m</a:t>
            </a:r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24812F5B-5D78-6A62-D333-6096B29FD575}"/>
              </a:ext>
            </a:extLst>
          </p:cNvPr>
          <p:cNvSpPr/>
          <p:nvPr/>
        </p:nvSpPr>
        <p:spPr>
          <a:xfrm>
            <a:off x="4060690" y="4999881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0" name="Elipse 189">
            <a:extLst>
              <a:ext uri="{FF2B5EF4-FFF2-40B4-BE49-F238E27FC236}">
                <a16:creationId xmlns:a16="http://schemas.microsoft.com/office/drawing/2014/main" id="{4D6C0F69-D295-2853-8A76-9BD3142255C6}"/>
              </a:ext>
            </a:extLst>
          </p:cNvPr>
          <p:cNvSpPr/>
          <p:nvPr/>
        </p:nvSpPr>
        <p:spPr>
          <a:xfrm>
            <a:off x="4634580" y="4982026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4" name="Conector recto de flecha 193">
            <a:extLst>
              <a:ext uri="{FF2B5EF4-FFF2-40B4-BE49-F238E27FC236}">
                <a16:creationId xmlns:a16="http://schemas.microsoft.com/office/drawing/2014/main" id="{D0EA4456-823D-D789-D46A-4AA96600B109}"/>
              </a:ext>
            </a:extLst>
          </p:cNvPr>
          <p:cNvCxnSpPr>
            <a:stCxn id="171" idx="2"/>
          </p:cNvCxnSpPr>
          <p:nvPr/>
        </p:nvCxnSpPr>
        <p:spPr>
          <a:xfrm>
            <a:off x="1580886" y="1810226"/>
            <a:ext cx="302429" cy="1065731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de flecha 194">
            <a:extLst>
              <a:ext uri="{FF2B5EF4-FFF2-40B4-BE49-F238E27FC236}">
                <a16:creationId xmlns:a16="http://schemas.microsoft.com/office/drawing/2014/main" id="{C5EFC444-8E33-558F-3964-7AD3D8218B4F}"/>
              </a:ext>
            </a:extLst>
          </p:cNvPr>
          <p:cNvCxnSpPr>
            <a:cxnSpLocks/>
            <a:stCxn id="172" idx="2"/>
          </p:cNvCxnSpPr>
          <p:nvPr/>
        </p:nvCxnSpPr>
        <p:spPr>
          <a:xfrm flipH="1">
            <a:off x="3981888" y="1801763"/>
            <a:ext cx="35244" cy="1049929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de flecha 196">
            <a:extLst>
              <a:ext uri="{FF2B5EF4-FFF2-40B4-BE49-F238E27FC236}">
                <a16:creationId xmlns:a16="http://schemas.microsoft.com/office/drawing/2014/main" id="{1B4BB04D-9804-462C-993E-8AF0B3F72F79}"/>
              </a:ext>
            </a:extLst>
          </p:cNvPr>
          <p:cNvCxnSpPr>
            <a:cxnSpLocks/>
            <a:stCxn id="173" idx="2"/>
          </p:cNvCxnSpPr>
          <p:nvPr/>
        </p:nvCxnSpPr>
        <p:spPr>
          <a:xfrm flipH="1">
            <a:off x="6042405" y="1806095"/>
            <a:ext cx="134379" cy="1096222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de flecha 198">
            <a:extLst>
              <a:ext uri="{FF2B5EF4-FFF2-40B4-BE49-F238E27FC236}">
                <a16:creationId xmlns:a16="http://schemas.microsoft.com/office/drawing/2014/main" id="{34592291-8ADC-C06F-F49F-0DF2A3BF4C65}"/>
              </a:ext>
            </a:extLst>
          </p:cNvPr>
          <p:cNvCxnSpPr>
            <a:cxnSpLocks/>
            <a:stCxn id="175" idx="0"/>
          </p:cNvCxnSpPr>
          <p:nvPr/>
        </p:nvCxnSpPr>
        <p:spPr>
          <a:xfrm flipV="1">
            <a:off x="1973134" y="5402741"/>
            <a:ext cx="180918" cy="744369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cto de flecha 200">
            <a:extLst>
              <a:ext uri="{FF2B5EF4-FFF2-40B4-BE49-F238E27FC236}">
                <a16:creationId xmlns:a16="http://schemas.microsoft.com/office/drawing/2014/main" id="{3C364738-EF3F-09B6-AE6B-E1B3052D75D8}"/>
              </a:ext>
            </a:extLst>
          </p:cNvPr>
          <p:cNvCxnSpPr>
            <a:cxnSpLocks/>
          </p:cNvCxnSpPr>
          <p:nvPr/>
        </p:nvCxnSpPr>
        <p:spPr>
          <a:xfrm flipH="1" flipV="1">
            <a:off x="4380521" y="5375149"/>
            <a:ext cx="757772" cy="707772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B4389917-4CD3-D24B-ED06-A21B82A31646}"/>
              </a:ext>
            </a:extLst>
          </p:cNvPr>
          <p:cNvGrpSpPr/>
          <p:nvPr/>
        </p:nvGrpSpPr>
        <p:grpSpPr>
          <a:xfrm>
            <a:off x="2782628" y="2780285"/>
            <a:ext cx="445196" cy="276999"/>
            <a:chOff x="3487910" y="2274773"/>
            <a:chExt cx="445196" cy="27699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7BB5EB4-DF45-A7EE-5703-6B5910F4810B}"/>
                </a:ext>
              </a:extLst>
            </p:cNvPr>
            <p:cNvSpPr/>
            <p:nvPr/>
          </p:nvSpPr>
          <p:spPr>
            <a:xfrm rot="5400000">
              <a:off x="3592947" y="2242727"/>
              <a:ext cx="234950" cy="342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F851BA04-B749-438B-7FD6-E069653CF560}"/>
                </a:ext>
              </a:extLst>
            </p:cNvPr>
            <p:cNvSpPr txBox="1"/>
            <p:nvPr/>
          </p:nvSpPr>
          <p:spPr>
            <a:xfrm>
              <a:off x="3487910" y="2274773"/>
              <a:ext cx="4451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kern="10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Fortus 125x88</a:t>
              </a:r>
              <a:endParaRPr lang="es-ES" sz="600" dirty="0"/>
            </a:p>
          </p:txBody>
        </p: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CDE0502E-3AD5-436B-108F-F73EF26DBE54}"/>
              </a:ext>
            </a:extLst>
          </p:cNvPr>
          <p:cNvGrpSpPr/>
          <p:nvPr/>
        </p:nvGrpSpPr>
        <p:grpSpPr>
          <a:xfrm rot="5400000">
            <a:off x="1404266" y="3794067"/>
            <a:ext cx="648486" cy="378000"/>
            <a:chOff x="1918222" y="3584040"/>
            <a:chExt cx="648486" cy="378000"/>
          </a:xfrm>
        </p:grpSpPr>
        <p:sp>
          <p:nvSpPr>
            <p:cNvPr id="198" name="Rectángulo 197">
              <a:extLst>
                <a:ext uri="{FF2B5EF4-FFF2-40B4-BE49-F238E27FC236}">
                  <a16:creationId xmlns:a16="http://schemas.microsoft.com/office/drawing/2014/main" id="{2461571F-86B6-D180-B0F9-363086D9830C}"/>
                </a:ext>
              </a:extLst>
            </p:cNvPr>
            <p:cNvSpPr/>
            <p:nvPr/>
          </p:nvSpPr>
          <p:spPr>
            <a:xfrm rot="5400000">
              <a:off x="2048830" y="3528240"/>
              <a:ext cx="378000" cy="48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00" name="CuadroTexto 199">
              <a:extLst>
                <a:ext uri="{FF2B5EF4-FFF2-40B4-BE49-F238E27FC236}">
                  <a16:creationId xmlns:a16="http://schemas.microsoft.com/office/drawing/2014/main" id="{0BEFD0B2-EE0F-E7A1-0CFD-1AE4A4291F09}"/>
                </a:ext>
              </a:extLst>
            </p:cNvPr>
            <p:cNvSpPr txBox="1"/>
            <p:nvPr/>
          </p:nvSpPr>
          <p:spPr>
            <a:xfrm>
              <a:off x="1918222" y="3637778"/>
              <a:ext cx="6484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kern="100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Granalladora</a:t>
              </a:r>
            </a:p>
            <a:p>
              <a:pPr algn="ctr"/>
              <a:r>
                <a:rPr lang="es-ES" sz="600" kern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1,8x1,4 m</a:t>
              </a:r>
              <a:endParaRPr lang="es-ES" sz="600" kern="1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B986EE94-CADC-EF75-5EE7-B9F81FAA0D35}"/>
              </a:ext>
            </a:extLst>
          </p:cNvPr>
          <p:cNvGrpSpPr/>
          <p:nvPr/>
        </p:nvGrpSpPr>
        <p:grpSpPr>
          <a:xfrm rot="372992">
            <a:off x="845933" y="3064016"/>
            <a:ext cx="124371" cy="599470"/>
            <a:chOff x="923930" y="2807201"/>
            <a:chExt cx="187566" cy="81110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3" name="Rectángulo 202">
              <a:extLst>
                <a:ext uri="{FF2B5EF4-FFF2-40B4-BE49-F238E27FC236}">
                  <a16:creationId xmlns:a16="http://schemas.microsoft.com/office/drawing/2014/main" id="{3198BF18-7925-AA81-3E3B-82383CA24527}"/>
                </a:ext>
              </a:extLst>
            </p:cNvPr>
            <p:cNvSpPr/>
            <p:nvPr/>
          </p:nvSpPr>
          <p:spPr>
            <a:xfrm>
              <a:off x="924296" y="2807201"/>
              <a:ext cx="187200" cy="4032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4" name="Rectángulo 203">
              <a:extLst>
                <a:ext uri="{FF2B5EF4-FFF2-40B4-BE49-F238E27FC236}">
                  <a16:creationId xmlns:a16="http://schemas.microsoft.com/office/drawing/2014/main" id="{782E5978-D6F2-EB16-93F4-8B9394E703E4}"/>
                </a:ext>
              </a:extLst>
            </p:cNvPr>
            <p:cNvSpPr/>
            <p:nvPr/>
          </p:nvSpPr>
          <p:spPr>
            <a:xfrm>
              <a:off x="923930" y="3215107"/>
              <a:ext cx="187200" cy="4032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05" name="CuadroTexto 204">
            <a:extLst>
              <a:ext uri="{FF2B5EF4-FFF2-40B4-BE49-F238E27FC236}">
                <a16:creationId xmlns:a16="http://schemas.microsoft.com/office/drawing/2014/main" id="{0EBD7A00-4C82-0EF8-8E9C-CCF1804B95C6}"/>
              </a:ext>
            </a:extLst>
          </p:cNvPr>
          <p:cNvSpPr txBox="1"/>
          <p:nvPr/>
        </p:nvSpPr>
        <p:spPr>
          <a:xfrm rot="16649000">
            <a:off x="478063" y="3275512"/>
            <a:ext cx="84463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" kern="1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Almacén de metal</a:t>
            </a:r>
            <a:endParaRPr lang="es-ES" sz="500" kern="1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F38129F5-CD88-6E8D-6FF6-6DC8178BD80D}"/>
              </a:ext>
            </a:extLst>
          </p:cNvPr>
          <p:cNvGrpSpPr/>
          <p:nvPr/>
        </p:nvGrpSpPr>
        <p:grpSpPr>
          <a:xfrm rot="11209359">
            <a:off x="856354" y="2798206"/>
            <a:ext cx="372307" cy="187381"/>
            <a:chOff x="2108474" y="3202011"/>
            <a:chExt cx="372307" cy="224066"/>
          </a:xfrm>
        </p:grpSpPr>
        <p:sp>
          <p:nvSpPr>
            <p:cNvPr id="207" name="Rectángulo 206">
              <a:extLst>
                <a:ext uri="{FF2B5EF4-FFF2-40B4-BE49-F238E27FC236}">
                  <a16:creationId xmlns:a16="http://schemas.microsoft.com/office/drawing/2014/main" id="{BBE305E9-EDA2-200F-52F6-1DD600FBBCF3}"/>
                </a:ext>
              </a:extLst>
            </p:cNvPr>
            <p:cNvSpPr/>
            <p:nvPr/>
          </p:nvSpPr>
          <p:spPr>
            <a:xfrm rot="15790641">
              <a:off x="2193176" y="3185854"/>
              <a:ext cx="216538" cy="2639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8" name="CuadroTexto 207">
              <a:extLst>
                <a:ext uri="{FF2B5EF4-FFF2-40B4-BE49-F238E27FC236}">
                  <a16:creationId xmlns:a16="http://schemas.microsoft.com/office/drawing/2014/main" id="{938C8FD3-18D8-1C19-6F62-C8D4F715B4ED}"/>
                </a:ext>
              </a:extLst>
            </p:cNvPr>
            <p:cNvSpPr txBox="1"/>
            <p:nvPr/>
          </p:nvSpPr>
          <p:spPr>
            <a:xfrm rot="10390641">
              <a:off x="2108474" y="3202011"/>
              <a:ext cx="372307" cy="220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Pica</a:t>
              </a:r>
              <a:endParaRPr lang="es-ES" sz="600" dirty="0"/>
            </a:p>
          </p:txBody>
        </p:sp>
      </p:grp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C64EF940-990D-758C-CF26-488FC94BF068}"/>
              </a:ext>
            </a:extLst>
          </p:cNvPr>
          <p:cNvSpPr txBox="1"/>
          <p:nvPr/>
        </p:nvSpPr>
        <p:spPr>
          <a:xfrm>
            <a:off x="2104512" y="3109821"/>
            <a:ext cx="5340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Desagüe</a:t>
            </a:r>
            <a:endParaRPr lang="es-ES" sz="600" dirty="0"/>
          </a:p>
        </p:txBody>
      </p: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CFF9B87D-5694-9AEC-A83D-93FCADB67BFD}"/>
              </a:ext>
            </a:extLst>
          </p:cNvPr>
          <p:cNvGrpSpPr/>
          <p:nvPr/>
        </p:nvGrpSpPr>
        <p:grpSpPr>
          <a:xfrm>
            <a:off x="1462674" y="3499544"/>
            <a:ext cx="451390" cy="195422"/>
            <a:chOff x="2043183" y="3497838"/>
            <a:chExt cx="451390" cy="195422"/>
          </a:xfrm>
        </p:grpSpPr>
        <p:sp>
          <p:nvSpPr>
            <p:cNvPr id="211" name="Rectángulo 210">
              <a:extLst>
                <a:ext uri="{FF2B5EF4-FFF2-40B4-BE49-F238E27FC236}">
                  <a16:creationId xmlns:a16="http://schemas.microsoft.com/office/drawing/2014/main" id="{04F7C3B8-5CDF-2928-A2AD-229852A88700}"/>
                </a:ext>
              </a:extLst>
            </p:cNvPr>
            <p:cNvSpPr/>
            <p:nvPr/>
          </p:nvSpPr>
          <p:spPr>
            <a:xfrm rot="5400000">
              <a:off x="2172876" y="3371563"/>
              <a:ext cx="195422" cy="4479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CuadroTexto 211">
              <a:extLst>
                <a:ext uri="{FF2B5EF4-FFF2-40B4-BE49-F238E27FC236}">
                  <a16:creationId xmlns:a16="http://schemas.microsoft.com/office/drawing/2014/main" id="{BE1099BA-F24E-CDB9-988E-A1A488A71B4F}"/>
                </a:ext>
              </a:extLst>
            </p:cNvPr>
            <p:cNvSpPr txBox="1"/>
            <p:nvPr/>
          </p:nvSpPr>
          <p:spPr>
            <a:xfrm>
              <a:off x="2043183" y="3507541"/>
              <a:ext cx="44519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kern="100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Sierra</a:t>
              </a:r>
              <a:endParaRPr lang="es-E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1257E81C-B75A-2860-0B50-DACF76AE4061}"/>
              </a:ext>
            </a:extLst>
          </p:cNvPr>
          <p:cNvSpPr/>
          <p:nvPr/>
        </p:nvSpPr>
        <p:spPr>
          <a:xfrm>
            <a:off x="766256" y="3846726"/>
            <a:ext cx="198420" cy="377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4" name="Grupo 213">
            <a:extLst>
              <a:ext uri="{FF2B5EF4-FFF2-40B4-BE49-F238E27FC236}">
                <a16:creationId xmlns:a16="http://schemas.microsoft.com/office/drawing/2014/main" id="{3D774DEF-AD19-11B8-21E8-BD3FAD9F3AE9}"/>
              </a:ext>
            </a:extLst>
          </p:cNvPr>
          <p:cNvGrpSpPr/>
          <p:nvPr/>
        </p:nvGrpSpPr>
        <p:grpSpPr>
          <a:xfrm>
            <a:off x="1978133" y="2990810"/>
            <a:ext cx="184666" cy="496447"/>
            <a:chOff x="2799371" y="5080130"/>
            <a:chExt cx="184666" cy="415009"/>
          </a:xfrm>
        </p:grpSpPr>
        <p:cxnSp>
          <p:nvCxnSpPr>
            <p:cNvPr id="215" name="Conector recto de flecha 214">
              <a:extLst>
                <a:ext uri="{FF2B5EF4-FFF2-40B4-BE49-F238E27FC236}">
                  <a16:creationId xmlns:a16="http://schemas.microsoft.com/office/drawing/2014/main" id="{7596E0B8-F7FD-BFA5-6702-6ADBD3BC5C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0130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CuadroTexto 215">
              <a:extLst>
                <a:ext uri="{FF2B5EF4-FFF2-40B4-BE49-F238E27FC236}">
                  <a16:creationId xmlns:a16="http://schemas.microsoft.com/office/drawing/2014/main" id="{9F6C50BB-6441-EF59-E4ED-02D0B58827F2}"/>
                </a:ext>
              </a:extLst>
            </p:cNvPr>
            <p:cNvSpPr txBox="1"/>
            <p:nvPr/>
          </p:nvSpPr>
          <p:spPr>
            <a:xfrm rot="16200000">
              <a:off x="2760245" y="5189390"/>
              <a:ext cx="26291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185</a:t>
              </a:r>
            </a:p>
          </p:txBody>
        </p:sp>
      </p:grpSp>
      <p:grpSp>
        <p:nvGrpSpPr>
          <p:cNvPr id="217" name="Grupo 216">
            <a:extLst>
              <a:ext uri="{FF2B5EF4-FFF2-40B4-BE49-F238E27FC236}">
                <a16:creationId xmlns:a16="http://schemas.microsoft.com/office/drawing/2014/main" id="{E2223E0F-1F40-A23A-8622-343818F82127}"/>
              </a:ext>
            </a:extLst>
          </p:cNvPr>
          <p:cNvGrpSpPr/>
          <p:nvPr/>
        </p:nvGrpSpPr>
        <p:grpSpPr>
          <a:xfrm>
            <a:off x="1184831" y="2799066"/>
            <a:ext cx="1614945" cy="187791"/>
            <a:chOff x="1172714" y="2799066"/>
            <a:chExt cx="1614945" cy="187791"/>
          </a:xfrm>
        </p:grpSpPr>
        <p:sp>
          <p:nvSpPr>
            <p:cNvPr id="218" name="Rectángulo 217">
              <a:extLst>
                <a:ext uri="{FF2B5EF4-FFF2-40B4-BE49-F238E27FC236}">
                  <a16:creationId xmlns:a16="http://schemas.microsoft.com/office/drawing/2014/main" id="{BF9DB7B2-F4CD-8530-CCAF-E4DE34F06ACC}"/>
                </a:ext>
              </a:extLst>
            </p:cNvPr>
            <p:cNvSpPr/>
            <p:nvPr/>
          </p:nvSpPr>
          <p:spPr>
            <a:xfrm rot="5400000">
              <a:off x="1280714" y="2691657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:a16="http://schemas.microsoft.com/office/drawing/2014/main" id="{88CF9B25-FCCC-1047-CB00-60EB2F439A4D}"/>
                </a:ext>
              </a:extLst>
            </p:cNvPr>
            <p:cNvSpPr/>
            <p:nvPr/>
          </p:nvSpPr>
          <p:spPr>
            <a:xfrm rot="5400000">
              <a:off x="1684629" y="2691460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:a16="http://schemas.microsoft.com/office/drawing/2014/main" id="{D43FCD62-7BCD-F3D8-9412-2C183A59E30B}"/>
                </a:ext>
              </a:extLst>
            </p:cNvPr>
            <p:cNvSpPr/>
            <p:nvPr/>
          </p:nvSpPr>
          <p:spPr>
            <a:xfrm rot="5400000">
              <a:off x="2088544" y="2691263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:a16="http://schemas.microsoft.com/office/drawing/2014/main" id="{02683CA5-C06A-E4BA-CEE6-1C6E11FF151F}"/>
                </a:ext>
              </a:extLst>
            </p:cNvPr>
            <p:cNvSpPr/>
            <p:nvPr/>
          </p:nvSpPr>
          <p:spPr>
            <a:xfrm rot="5400000">
              <a:off x="2492459" y="2691066"/>
              <a:ext cx="187200" cy="403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C3501044-B809-B78D-F47E-4BBBBE9FF8E4}"/>
              </a:ext>
            </a:extLst>
          </p:cNvPr>
          <p:cNvSpPr txBox="1"/>
          <p:nvPr/>
        </p:nvSpPr>
        <p:spPr>
          <a:xfrm>
            <a:off x="1243598" y="2793639"/>
            <a:ext cx="15308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Banco Taller 6 m  (con torno y taladro)</a:t>
            </a:r>
            <a:endParaRPr lang="es-ES" sz="600" dirty="0"/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D3573445-3971-28FB-0942-67B97D7ACC15}"/>
              </a:ext>
            </a:extLst>
          </p:cNvPr>
          <p:cNvSpPr/>
          <p:nvPr/>
        </p:nvSpPr>
        <p:spPr>
          <a:xfrm>
            <a:off x="2572436" y="3039603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4" name="Elipse 223">
            <a:extLst>
              <a:ext uri="{FF2B5EF4-FFF2-40B4-BE49-F238E27FC236}">
                <a16:creationId xmlns:a16="http://schemas.microsoft.com/office/drawing/2014/main" id="{D32EDB51-B5E5-6CCB-0576-F3BE6F2BFA02}"/>
              </a:ext>
            </a:extLst>
          </p:cNvPr>
          <p:cNvSpPr/>
          <p:nvPr/>
        </p:nvSpPr>
        <p:spPr>
          <a:xfrm>
            <a:off x="1750670" y="3040649"/>
            <a:ext cx="117087" cy="117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5" name="Grupo 224">
            <a:extLst>
              <a:ext uri="{FF2B5EF4-FFF2-40B4-BE49-F238E27FC236}">
                <a16:creationId xmlns:a16="http://schemas.microsoft.com/office/drawing/2014/main" id="{A38272FC-1D84-A045-8556-EBCA2B726D75}"/>
              </a:ext>
            </a:extLst>
          </p:cNvPr>
          <p:cNvGrpSpPr/>
          <p:nvPr/>
        </p:nvGrpSpPr>
        <p:grpSpPr>
          <a:xfrm rot="5400000">
            <a:off x="2911155" y="3316501"/>
            <a:ext cx="184666" cy="415009"/>
            <a:chOff x="2799371" y="5088264"/>
            <a:chExt cx="184666" cy="415009"/>
          </a:xfrm>
        </p:grpSpPr>
        <p:cxnSp>
          <p:nvCxnSpPr>
            <p:cNvPr id="226" name="Conector recto de flecha 225">
              <a:extLst>
                <a:ext uri="{FF2B5EF4-FFF2-40B4-BE49-F238E27FC236}">
                  <a16:creationId xmlns:a16="http://schemas.microsoft.com/office/drawing/2014/main" id="{8178BA75-C246-C0DD-47FB-123FCBF6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30" y="5088264"/>
              <a:ext cx="0" cy="4150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CuadroTexto 226">
              <a:extLst>
                <a:ext uri="{FF2B5EF4-FFF2-40B4-BE49-F238E27FC236}">
                  <a16:creationId xmlns:a16="http://schemas.microsoft.com/office/drawing/2014/main" id="{A260666B-8717-996A-BFA7-3D9956F0DE2C}"/>
                </a:ext>
              </a:extLst>
            </p:cNvPr>
            <p:cNvSpPr txBox="1"/>
            <p:nvPr/>
          </p:nvSpPr>
          <p:spPr>
            <a:xfrm rot="16200000">
              <a:off x="2734449" y="519718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228" name="Grupo 227">
            <a:extLst>
              <a:ext uri="{FF2B5EF4-FFF2-40B4-BE49-F238E27FC236}">
                <a16:creationId xmlns:a16="http://schemas.microsoft.com/office/drawing/2014/main" id="{47DABECA-1563-D980-8AD9-316ADBA7D74D}"/>
              </a:ext>
            </a:extLst>
          </p:cNvPr>
          <p:cNvGrpSpPr/>
          <p:nvPr/>
        </p:nvGrpSpPr>
        <p:grpSpPr>
          <a:xfrm rot="5400000">
            <a:off x="2000135" y="3444134"/>
            <a:ext cx="720000" cy="842400"/>
            <a:chOff x="2072093" y="3378957"/>
            <a:chExt cx="720000" cy="842400"/>
          </a:xfrm>
        </p:grpSpPr>
        <p:sp>
          <p:nvSpPr>
            <p:cNvPr id="229" name="Rectángulo 228">
              <a:extLst>
                <a:ext uri="{FF2B5EF4-FFF2-40B4-BE49-F238E27FC236}">
                  <a16:creationId xmlns:a16="http://schemas.microsoft.com/office/drawing/2014/main" id="{24C9952F-8423-0441-142A-A0825DBD4143}"/>
                </a:ext>
              </a:extLst>
            </p:cNvPr>
            <p:cNvSpPr/>
            <p:nvPr/>
          </p:nvSpPr>
          <p:spPr>
            <a:xfrm rot="5400000">
              <a:off x="2010893" y="3440157"/>
              <a:ext cx="842400" cy="72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0" name="CuadroTexto 229">
              <a:extLst>
                <a:ext uri="{FF2B5EF4-FFF2-40B4-BE49-F238E27FC236}">
                  <a16:creationId xmlns:a16="http://schemas.microsoft.com/office/drawing/2014/main" id="{8E53B151-C80C-054F-5BAC-82C26B94477A}"/>
                </a:ext>
              </a:extLst>
            </p:cNvPr>
            <p:cNvSpPr txBox="1"/>
            <p:nvPr/>
          </p:nvSpPr>
          <p:spPr>
            <a:xfrm rot="16200000">
              <a:off x="2072422" y="3543733"/>
              <a:ext cx="7665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CNC 5 ejes</a:t>
              </a:r>
            </a:p>
            <a:p>
              <a:pPr algn="ctr"/>
              <a:r>
                <a:rPr lang="es-ES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Haas</a:t>
              </a:r>
            </a:p>
            <a:p>
              <a:pPr algn="ctr"/>
              <a:r>
                <a:rPr lang="es-ES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314,7 x 224,9 m</a:t>
              </a:r>
              <a:r>
                <a:rPr lang="es-ES" sz="1800" dirty="0">
                  <a:effectLst/>
                  <a:latin typeface="ArialNarrow" panose="020B0604020202020204" pitchFamily="34" charset="0"/>
                </a:rPr>
                <a:t> </a:t>
              </a:r>
              <a:endParaRPr lang="es-ES" dirty="0"/>
            </a:p>
          </p:txBody>
        </p:sp>
      </p:grpSp>
      <p:sp>
        <p:nvSpPr>
          <p:cNvPr id="99" name="Marcador de número de diapositiva 98">
            <a:extLst>
              <a:ext uri="{FF2B5EF4-FFF2-40B4-BE49-F238E27FC236}">
                <a16:creationId xmlns:a16="http://schemas.microsoft.com/office/drawing/2014/main" id="{AA57C097-7EE5-56C1-7EFE-D6CD44B1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4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33431" y="1230276"/>
            <a:ext cx="5714969" cy="53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7C6616-B7EF-C1FF-7B73-F4EBB8BF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48" y="1510267"/>
            <a:ext cx="6984921" cy="52386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5F98D2-7863-276F-4FD8-768ADC840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47" y="3752085"/>
            <a:ext cx="3215708" cy="23870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27A8FF-2E4E-41A3-FF13-167EE4337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508" y="2055047"/>
            <a:ext cx="3101155" cy="1348328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44220AF5-46C3-17D4-BEA0-ECF22D6A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19</a:t>
            </a:fld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47D8F2-B670-E434-3908-0F779581692A}"/>
              </a:ext>
            </a:extLst>
          </p:cNvPr>
          <p:cNvSpPr txBox="1"/>
          <p:nvPr/>
        </p:nvSpPr>
        <p:spPr>
          <a:xfrm>
            <a:off x="6248400" y="1202795"/>
            <a:ext cx="3124169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Taladro industrial sobremesa</a:t>
            </a:r>
          </a:p>
        </p:txBody>
      </p:sp>
    </p:spTree>
    <p:extLst>
      <p:ext uri="{BB962C8B-B14F-4D97-AF65-F5344CB8AC3E}">
        <p14:creationId xmlns:p14="http://schemas.microsoft.com/office/powerpoint/2010/main" val="385550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827E3B-B29D-C489-875C-A49B0905C7B8}"/>
              </a:ext>
            </a:extLst>
          </p:cNvPr>
          <p:cNvCxnSpPr>
            <a:cxnSpLocks/>
          </p:cNvCxnSpPr>
          <p:nvPr/>
        </p:nvCxnSpPr>
        <p:spPr>
          <a:xfrm>
            <a:off x="285990" y="1428333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0D71D35-F32F-8427-8FFF-393A7136CAF7}"/>
              </a:ext>
            </a:extLst>
          </p:cNvPr>
          <p:cNvSpPr/>
          <p:nvPr/>
        </p:nvSpPr>
        <p:spPr>
          <a:xfrm rot="5400000" flipV="1">
            <a:off x="3446790" y="842599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DD6EEB-C73D-E893-1DEA-C9F6721EAA9E}"/>
              </a:ext>
            </a:extLst>
          </p:cNvPr>
          <p:cNvSpPr txBox="1"/>
          <p:nvPr/>
        </p:nvSpPr>
        <p:spPr>
          <a:xfrm>
            <a:off x="333764" y="956735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venir Book" panose="02000503020000020003" pitchFamily="2" charset="0"/>
              </a:rPr>
              <a:t>Contexto</a:t>
            </a:r>
            <a:endParaRPr lang="en-GB" sz="2000" dirty="0">
              <a:latin typeface="Avenir Book" panose="02000503020000020003" pitchFamily="2" charset="0"/>
            </a:endParaRPr>
          </a:p>
        </p:txBody>
      </p: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8" descr="Industry 5.0: Revolutionizing Work by Putting People First">
            <a:extLst>
              <a:ext uri="{FF2B5EF4-FFF2-40B4-BE49-F238E27FC236}">
                <a16:creationId xmlns:a16="http://schemas.microsoft.com/office/drawing/2014/main" id="{1EC28355-1286-B29E-BDC9-12123A34E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0" b="14157"/>
          <a:stretch>
            <a:fillRect/>
          </a:stretch>
        </p:blipFill>
        <p:spPr bwMode="auto">
          <a:xfrm>
            <a:off x="1227004" y="1531274"/>
            <a:ext cx="7399027" cy="24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11451" y="4240847"/>
            <a:ext cx="8883098" cy="212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 5.0: Una visión transformadora para Europa:</a:t>
            </a:r>
            <a:endParaRPr lang="es-ES" sz="2100" b="1" dirty="0">
              <a:latin typeface="Avenir Heavy" panose="02000503020000020003" pitchFamily="2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industria 4.0 </a:t>
            </a:r>
            <a:r>
              <a:rPr lang="es-ES" sz="1800" dirty="0">
                <a:solidFill>
                  <a:srgbClr val="359C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es el marco adecuado </a:t>
            </a: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conseguir los objetivos de 2030</a:t>
            </a:r>
            <a:r>
              <a:rPr lang="es-ES" sz="2100" i="1" dirty="0">
                <a:latin typeface="Avenir Book" panose="02000503020000020003" pitchFamily="2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es-ES" sz="2100" i="1" dirty="0">
                <a:latin typeface="Avenir Book" panose="02000503020000020003" pitchFamily="2" charset="0"/>
              </a:rPr>
              <a:t>[..] 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visión transformadora del crecimiento que </a:t>
            </a:r>
            <a:r>
              <a:rPr lang="es-ES" sz="1800" kern="100" dirty="0">
                <a:solidFill>
                  <a:srgbClr val="359C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centra en el progreso 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el bienestar humanos a partir de la reducción y el cambio del consumo a nuevas formas de valor económico sostenible, circular y regenerativo...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§"/>
            </a:pPr>
            <a:endParaRPr lang="es-ES" sz="2100" i="1" dirty="0">
              <a:latin typeface="Avenir Book" panose="02000503020000020003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075621-3E9A-F34D-B45D-143859548E53}"/>
              </a:ext>
            </a:extLst>
          </p:cNvPr>
          <p:cNvSpPr txBox="1"/>
          <p:nvPr/>
        </p:nvSpPr>
        <p:spPr>
          <a:xfrm>
            <a:off x="1796024" y="3591329"/>
            <a:ext cx="859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  <a:t>1780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7B3E30-82C9-4080-3146-C5D0F910DE4C}"/>
              </a:ext>
            </a:extLst>
          </p:cNvPr>
          <p:cNvSpPr txBox="1"/>
          <p:nvPr/>
        </p:nvSpPr>
        <p:spPr>
          <a:xfrm>
            <a:off x="3203505" y="3591329"/>
            <a:ext cx="859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  <a:t>1870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8EB1D1-5181-71ED-4A5F-58740B7FC460}"/>
              </a:ext>
            </a:extLst>
          </p:cNvPr>
          <p:cNvSpPr txBox="1"/>
          <p:nvPr/>
        </p:nvSpPr>
        <p:spPr>
          <a:xfrm>
            <a:off x="4661664" y="3591328"/>
            <a:ext cx="859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  <a:t>1970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C93515-57D8-A468-27EA-545AE4A30051}"/>
              </a:ext>
            </a:extLst>
          </p:cNvPr>
          <p:cNvSpPr txBox="1"/>
          <p:nvPr/>
        </p:nvSpPr>
        <p:spPr>
          <a:xfrm>
            <a:off x="6119823" y="3577861"/>
            <a:ext cx="859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  <a:t>2011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DFC3A8-90BC-22D6-572A-D9B731BB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243B2E4-D5AE-05C8-7D61-D1B3ADCDF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2" y="301483"/>
            <a:ext cx="1085520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33431" y="1230276"/>
            <a:ext cx="8883098" cy="150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AddiTech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FabLab</a:t>
            </a: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DDDE7E-F47B-F1C4-B595-AA12F4D6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11" y="3306997"/>
            <a:ext cx="2795786" cy="23870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BEB8CB-15E8-E4E8-928D-14D3899BA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5547" y="1755130"/>
            <a:ext cx="2449565" cy="2309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B4D096-8E16-B4D7-21A9-2882F21B7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25951" r="10370" b="24999"/>
          <a:stretch/>
        </p:blipFill>
        <p:spPr>
          <a:xfrm>
            <a:off x="4276377" y="1519600"/>
            <a:ext cx="2947170" cy="1854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6B02EC7-D40C-B349-F0DC-FE31ABCB0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377" y="3604972"/>
            <a:ext cx="2549585" cy="267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502BF2-4C9F-FDF0-10DB-C711F86DF9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29" t="13624" r="12792" b="8049"/>
          <a:stretch/>
        </p:blipFill>
        <p:spPr>
          <a:xfrm>
            <a:off x="7096439" y="4190773"/>
            <a:ext cx="2549585" cy="156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5A5AF2B-F035-4EA4-3C75-602F093A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20</a:t>
            </a:fld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B7F8C1-057C-7C42-74EB-A92BA6FEF638}"/>
              </a:ext>
            </a:extLst>
          </p:cNvPr>
          <p:cNvSpPr txBox="1"/>
          <p:nvPr/>
        </p:nvSpPr>
        <p:spPr>
          <a:xfrm>
            <a:off x="3502235" y="1089877"/>
            <a:ext cx="162319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Impresora de carbono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CC35D0-4B6B-F4DD-2915-A9E476B19313}"/>
              </a:ext>
            </a:extLst>
          </p:cNvPr>
          <p:cNvSpPr txBox="1"/>
          <p:nvPr/>
        </p:nvSpPr>
        <p:spPr>
          <a:xfrm>
            <a:off x="7853082" y="1139188"/>
            <a:ext cx="107424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Escáner 3D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A25625-FC1E-5C60-4FE3-6466550AFA78}"/>
              </a:ext>
            </a:extLst>
          </p:cNvPr>
          <p:cNvSpPr txBox="1"/>
          <p:nvPr/>
        </p:nvSpPr>
        <p:spPr>
          <a:xfrm>
            <a:off x="5512353" y="6187112"/>
            <a:ext cx="135480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Cortadora láser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B24D707-A495-08D4-915B-0A22524D4B32}"/>
              </a:ext>
            </a:extLst>
          </p:cNvPr>
          <p:cNvSpPr txBox="1"/>
          <p:nvPr/>
        </p:nvSpPr>
        <p:spPr>
          <a:xfrm>
            <a:off x="7477010" y="5866012"/>
            <a:ext cx="135480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Cortadora de agua</a:t>
            </a:r>
          </a:p>
        </p:txBody>
      </p:sp>
    </p:spTree>
    <p:extLst>
      <p:ext uri="{BB962C8B-B14F-4D97-AF65-F5344CB8AC3E}">
        <p14:creationId xmlns:p14="http://schemas.microsoft.com/office/powerpoint/2010/main" val="310973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33431" y="1230276"/>
            <a:ext cx="8883098" cy="24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AddiTech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FabLab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Co-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Creation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1057C5-4144-C870-8A45-AD2842AC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50810" y="1420425"/>
            <a:ext cx="5432057" cy="40740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653CF8-E6D4-C3EC-E781-572B3180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19" y="3704415"/>
            <a:ext cx="2808058" cy="28595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5417A79-C1F6-D81C-0068-0EDABC42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21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14D4D1-EC4A-201E-F36A-DA65F0E2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85" y="3209371"/>
            <a:ext cx="4862213" cy="3508528"/>
          </a:xfrm>
          <a:prstGeom prst="rect">
            <a:avLst/>
          </a:prstGeom>
        </p:spPr>
      </p:pic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33431" y="1230276"/>
            <a:ext cx="8883098" cy="344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AddiTech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FabLab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Co-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Creation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Smart Factory 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0070FD-BE3B-0B2B-93E6-A5343FB35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85" y="1217048"/>
            <a:ext cx="4544189" cy="19734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09FE23-4984-5B46-F68A-4954659ED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90" y="5040596"/>
            <a:ext cx="3541712" cy="1326083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73174F-EEAA-F3BE-9453-6AF15478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22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D6C0D1-1713-61B9-5A2D-6952C2853E34}"/>
              </a:ext>
            </a:extLst>
          </p:cNvPr>
          <p:cNvSpPr txBox="1"/>
          <p:nvPr/>
        </p:nvSpPr>
        <p:spPr>
          <a:xfrm>
            <a:off x="4587485" y="5963068"/>
            <a:ext cx="943587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Célula flexible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5C730-D67F-2B39-6246-B49DCBD6BEB8}"/>
              </a:ext>
            </a:extLst>
          </p:cNvPr>
          <p:cNvSpPr txBox="1"/>
          <p:nvPr/>
        </p:nvSpPr>
        <p:spPr>
          <a:xfrm>
            <a:off x="3299011" y="1053506"/>
            <a:ext cx="4966447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Sistema transporte asíncrono XTS Beckhoff</a:t>
            </a:r>
          </a:p>
        </p:txBody>
      </p:sp>
    </p:spTree>
    <p:extLst>
      <p:ext uri="{BB962C8B-B14F-4D97-AF65-F5344CB8AC3E}">
        <p14:creationId xmlns:p14="http://schemas.microsoft.com/office/powerpoint/2010/main" val="330074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CD15BAA-0F93-5B6B-F536-956AC855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8" y="3920784"/>
            <a:ext cx="3917769" cy="2596661"/>
          </a:xfrm>
          <a:prstGeom prst="rect">
            <a:avLst/>
          </a:prstGeom>
        </p:spPr>
      </p:pic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33431" y="1230276"/>
            <a:ext cx="4116946" cy="441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Manufacturing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AddiTech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FabLab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Co-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Creation</a:t>
            </a: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Smart Factory </a:t>
            </a:r>
            <a:r>
              <a:rPr lang="es-ES" sz="2100" b="1" dirty="0" err="1">
                <a:solidFill>
                  <a:schemeClr val="bg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chemeClr val="bg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Cognitive Machines </a:t>
            </a:r>
            <a:r>
              <a:rPr lang="es-ES" sz="2100" b="1" dirty="0" err="1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Laboratorio de Industria 5.0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64D208-8F6B-871E-3C5B-5CE512BBD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843"/>
          <a:stretch/>
        </p:blipFill>
        <p:spPr>
          <a:xfrm>
            <a:off x="4347000" y="4559115"/>
            <a:ext cx="2079744" cy="20118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DB8098-4EDC-D858-6713-C59E4802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452" y="2370791"/>
            <a:ext cx="2711096" cy="12985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0CF3C9-6DC6-8D2E-E7A8-608E25E03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394" y="1489475"/>
            <a:ext cx="3132352" cy="20847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3DAEA77-8386-1091-61C4-160534A2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22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FC35666E-2313-2C54-98EE-CC8667B079E1}"/>
              </a:ext>
            </a:extLst>
          </p:cNvPr>
          <p:cNvGrpSpPr/>
          <p:nvPr/>
        </p:nvGrpSpPr>
        <p:grpSpPr>
          <a:xfrm>
            <a:off x="343871" y="1715339"/>
            <a:ext cx="9254816" cy="4618657"/>
            <a:chOff x="128163" y="1150738"/>
            <a:chExt cx="9649673" cy="4815712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1C00779-8876-3ABA-2604-02CD7D85354C}"/>
                </a:ext>
              </a:extLst>
            </p:cNvPr>
            <p:cNvGrpSpPr/>
            <p:nvPr/>
          </p:nvGrpSpPr>
          <p:grpSpPr>
            <a:xfrm>
              <a:off x="128163" y="1150738"/>
              <a:ext cx="9649673" cy="4815712"/>
              <a:chOff x="864195" y="2229651"/>
              <a:chExt cx="5428395" cy="2709064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932A366C-8D16-0892-F195-9E2A9B6B5F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13659"/>
              <a:stretch/>
            </p:blipFill>
            <p:spPr>
              <a:xfrm>
                <a:off x="2655161" y="2229651"/>
                <a:ext cx="3637429" cy="2709064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DA6D510-4B6B-DABE-4282-AE65698C4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281757">
                <a:off x="864195" y="3792411"/>
                <a:ext cx="2853510" cy="1083381"/>
              </a:xfrm>
              <a:prstGeom prst="rect">
                <a:avLst/>
              </a:prstGeom>
            </p:spPr>
          </p:pic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79E6046-883E-2ADB-6875-96BEA6D98835}"/>
                </a:ext>
              </a:extLst>
            </p:cNvPr>
            <p:cNvSpPr/>
            <p:nvPr/>
          </p:nvSpPr>
          <p:spPr>
            <a:xfrm rot="223830">
              <a:off x="687213" y="4145707"/>
              <a:ext cx="1892565" cy="912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52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Integración de laboratorios</a:t>
            </a:r>
            <a:endParaRPr lang="es-ES_tradnl" sz="2000" dirty="0"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76E51B-4456-5C33-BC46-7DB5698F3FD6}"/>
              </a:ext>
            </a:extLst>
          </p:cNvPr>
          <p:cNvSpPr txBox="1"/>
          <p:nvPr/>
        </p:nvSpPr>
        <p:spPr>
          <a:xfrm>
            <a:off x="347179" y="1369608"/>
            <a:ext cx="35670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Unificación de laboratorios de investigación del departamento</a:t>
            </a:r>
          </a:p>
          <a:p>
            <a:pPr marL="342900" indent="-342900"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526A903-6CD9-659F-5572-DEA8A19A3626}"/>
              </a:ext>
            </a:extLst>
          </p:cNvPr>
          <p:cNvSpPr/>
          <p:nvPr/>
        </p:nvSpPr>
        <p:spPr>
          <a:xfrm>
            <a:off x="5283982" y="1810642"/>
            <a:ext cx="3516072" cy="1304517"/>
          </a:xfrm>
          <a:prstGeom prst="roundRect">
            <a:avLst>
              <a:gd name="adj" fmla="val 2234"/>
            </a:avLst>
          </a:prstGeom>
          <a:solidFill>
            <a:srgbClr val="FFF2CC">
              <a:alpha val="61176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F7F4060-4003-1382-A278-4FD6624C75F9}"/>
              </a:ext>
            </a:extLst>
          </p:cNvPr>
          <p:cNvCxnSpPr>
            <a:cxnSpLocks/>
          </p:cNvCxnSpPr>
          <p:nvPr/>
        </p:nvCxnSpPr>
        <p:spPr>
          <a:xfrm>
            <a:off x="3829654" y="1930034"/>
            <a:ext cx="1920308" cy="486586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9DE841-EC1A-4BEF-0427-AB3B1BAF4D3C}"/>
              </a:ext>
            </a:extLst>
          </p:cNvPr>
          <p:cNvSpPr txBox="1"/>
          <p:nvPr/>
        </p:nvSpPr>
        <p:spPr>
          <a:xfrm>
            <a:off x="5779817" y="1374030"/>
            <a:ext cx="2363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EngiTech</a:t>
            </a:r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Research</a:t>
            </a:r>
            <a:r>
              <a:rPr lang="es-ES" sz="1600" b="1" dirty="0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Lab</a:t>
            </a:r>
            <a:endParaRPr lang="es-ES" sz="1600" b="1" dirty="0">
              <a:solidFill>
                <a:srgbClr val="C00000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CB1A5905-4DD1-D936-E5A4-D545B724A51F}"/>
              </a:ext>
            </a:extLst>
          </p:cNvPr>
          <p:cNvSpPr/>
          <p:nvPr/>
        </p:nvSpPr>
        <p:spPr>
          <a:xfrm>
            <a:off x="5489150" y="3531373"/>
            <a:ext cx="3358288" cy="1989955"/>
          </a:xfrm>
          <a:prstGeom prst="roundRect">
            <a:avLst>
              <a:gd name="adj" fmla="val 2234"/>
            </a:avLst>
          </a:prstGeom>
          <a:solidFill>
            <a:srgbClr val="FFF2CC">
              <a:alpha val="61176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E08CF0-69E6-61C7-7B25-0D26C44AF811}"/>
              </a:ext>
            </a:extLst>
          </p:cNvPr>
          <p:cNvSpPr txBox="1"/>
          <p:nvPr/>
        </p:nvSpPr>
        <p:spPr>
          <a:xfrm>
            <a:off x="5258711" y="5870896"/>
            <a:ext cx="138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 err="1"/>
              <a:t>MechaTech</a:t>
            </a:r>
            <a:r>
              <a:rPr lang="es-ES" dirty="0"/>
              <a:t> </a:t>
            </a:r>
            <a:r>
              <a:rPr lang="es-ES" dirty="0" err="1"/>
              <a:t>Applied</a:t>
            </a:r>
            <a:r>
              <a:rPr lang="es-ES" dirty="0"/>
              <a:t> </a:t>
            </a:r>
            <a:r>
              <a:rPr lang="es-ES" dirty="0" err="1"/>
              <a:t>Lab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33E8AC-2AD7-3392-5DC4-B7503AA8858D}"/>
              </a:ext>
            </a:extLst>
          </p:cNvPr>
          <p:cNvSpPr txBox="1"/>
          <p:nvPr/>
        </p:nvSpPr>
        <p:spPr>
          <a:xfrm>
            <a:off x="6589058" y="5870895"/>
            <a:ext cx="153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 err="1"/>
              <a:t>EcoElec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Lab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30F6CA-DEFB-C914-4B90-10E1BA102E75}"/>
              </a:ext>
            </a:extLst>
          </p:cNvPr>
          <p:cNvSpPr txBox="1"/>
          <p:nvPr/>
        </p:nvSpPr>
        <p:spPr>
          <a:xfrm>
            <a:off x="8007320" y="5863167"/>
            <a:ext cx="132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venir Heavy" panose="02000503020000020003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 err="1"/>
              <a:t>TechLearn</a:t>
            </a:r>
            <a:r>
              <a:rPr lang="es-ES" dirty="0"/>
              <a:t> </a:t>
            </a:r>
            <a:r>
              <a:rPr lang="es-ES" dirty="0" err="1"/>
              <a:t>Room</a:t>
            </a:r>
            <a:endParaRPr lang="es-ES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91FB420-FD17-B08E-9BF7-826DCF305CD6}"/>
              </a:ext>
            </a:extLst>
          </p:cNvPr>
          <p:cNvCxnSpPr>
            <a:cxnSpLocks/>
          </p:cNvCxnSpPr>
          <p:nvPr/>
        </p:nvCxnSpPr>
        <p:spPr>
          <a:xfrm flipH="1" flipV="1">
            <a:off x="8399094" y="5051567"/>
            <a:ext cx="268656" cy="812540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10991FE-9D3B-A345-9D45-351A6475BC77}"/>
              </a:ext>
            </a:extLst>
          </p:cNvPr>
          <p:cNvSpPr txBox="1"/>
          <p:nvPr/>
        </p:nvSpPr>
        <p:spPr>
          <a:xfrm>
            <a:off x="347179" y="3057748"/>
            <a:ext cx="35670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Unificación de laboratorios de docencia electromecánica</a:t>
            </a:r>
          </a:p>
          <a:p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s-ES" sz="2100" b="1" dirty="0">
              <a:solidFill>
                <a:srgbClr val="359CDB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DC7E80D-64F9-D831-3EC3-4D0F44FD12FF}"/>
              </a:ext>
            </a:extLst>
          </p:cNvPr>
          <p:cNvCxnSpPr>
            <a:cxnSpLocks/>
          </p:cNvCxnSpPr>
          <p:nvPr/>
        </p:nvCxnSpPr>
        <p:spPr>
          <a:xfrm>
            <a:off x="2902591" y="3742842"/>
            <a:ext cx="2393519" cy="460810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C56EA50-952C-4E8D-1200-8EE46BF11DC3}"/>
              </a:ext>
            </a:extLst>
          </p:cNvPr>
          <p:cNvCxnSpPr>
            <a:cxnSpLocks/>
          </p:cNvCxnSpPr>
          <p:nvPr/>
        </p:nvCxnSpPr>
        <p:spPr>
          <a:xfrm flipH="1" flipV="1">
            <a:off x="7239699" y="5077281"/>
            <a:ext cx="111903" cy="704850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52AC366-F4D2-79F8-021B-FFE66AB0243A}"/>
              </a:ext>
            </a:extLst>
          </p:cNvPr>
          <p:cNvCxnSpPr>
            <a:cxnSpLocks/>
          </p:cNvCxnSpPr>
          <p:nvPr/>
        </p:nvCxnSpPr>
        <p:spPr>
          <a:xfrm flipV="1">
            <a:off x="5749962" y="4677161"/>
            <a:ext cx="277404" cy="1161052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7C7163C8-655D-297A-4C20-7B1B250AC83D}"/>
              </a:ext>
            </a:extLst>
          </p:cNvPr>
          <p:cNvCxnSpPr>
            <a:cxnSpLocks/>
          </p:cNvCxnSpPr>
          <p:nvPr/>
        </p:nvCxnSpPr>
        <p:spPr>
          <a:xfrm flipV="1">
            <a:off x="5769839" y="4183632"/>
            <a:ext cx="1520062" cy="1683427"/>
          </a:xfrm>
          <a:prstGeom prst="straightConnector1">
            <a:avLst/>
          </a:prstGeom>
          <a:ln w="28575">
            <a:solidFill>
              <a:srgbClr val="359CDB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D6D0E6D-E36D-5E6B-504A-ECF0CA8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74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9F36C91-8D88-5F5C-BE4B-CD8B276C0225}"/>
              </a:ext>
            </a:extLst>
          </p:cNvPr>
          <p:cNvCxnSpPr>
            <a:cxnSpLocks/>
          </p:cNvCxnSpPr>
          <p:nvPr/>
        </p:nvCxnSpPr>
        <p:spPr>
          <a:xfrm>
            <a:off x="321866" y="889823"/>
            <a:ext cx="6052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F9FF169-06FF-0829-CBEB-5C04E58FDEB6}"/>
              </a:ext>
            </a:extLst>
          </p:cNvPr>
          <p:cNvSpPr/>
          <p:nvPr/>
        </p:nvSpPr>
        <p:spPr>
          <a:xfrm rot="5400000" flipV="1">
            <a:off x="5727103" y="29326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CAD9C-DA7B-4407-A4DE-18991B46A1F7}"/>
              </a:ext>
            </a:extLst>
          </p:cNvPr>
          <p:cNvSpPr txBox="1"/>
          <p:nvPr/>
        </p:nvSpPr>
        <p:spPr>
          <a:xfrm>
            <a:off x="321866" y="430659"/>
            <a:ext cx="463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latin typeface="Avenir Book" panose="02000503020000020003" pitchFamily="2" charset="0"/>
              </a:rPr>
              <a:t>Inversiones </a:t>
            </a:r>
            <a:endParaRPr lang="es-ES_tradnl" sz="2000" dirty="0">
              <a:solidFill>
                <a:srgbClr val="00B0F0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C46BCA-FD73-C6CD-963F-60CD307D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07D174-D1F2-440A-811D-DE24FC8C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114268"/>
            <a:ext cx="7505700" cy="54991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B9613-26E3-4853-3FF1-15891628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25</a:t>
            </a:fld>
            <a:endParaRPr lang="es-E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0290CE4-CD6F-994F-74FB-B93728F5F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7725"/>
              </p:ext>
            </p:extLst>
          </p:nvPr>
        </p:nvGraphicFramePr>
        <p:xfrm>
          <a:off x="8713694" y="12909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500153183"/>
                    </a:ext>
                  </a:extLst>
                </a:gridCol>
              </a:tblGrid>
              <a:tr h="22411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7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7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26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214272" y="1402271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3375072" y="824061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796B13-10F1-2F03-AC6B-A97F1610D3B6}"/>
              </a:ext>
            </a:extLst>
          </p:cNvPr>
          <p:cNvSpPr txBox="1"/>
          <p:nvPr/>
        </p:nvSpPr>
        <p:spPr>
          <a:xfrm>
            <a:off x="143114" y="959733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Presupuesto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04FEEE-A669-F7F0-5EEC-99D3EE77078E}"/>
              </a:ext>
            </a:extLst>
          </p:cNvPr>
          <p:cNvSpPr txBox="1"/>
          <p:nvPr/>
        </p:nvSpPr>
        <p:spPr>
          <a:xfrm>
            <a:off x="143114" y="1612356"/>
            <a:ext cx="9081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proyecto de rehabilitación contempla el derribo de la totalidad de los elementos estructurales y de instalaciones de la nave central de la Planta Piloto, así como la rehabilitación integral de los despachos y laboratorios existentes en la planta baja incluyendo el actual taller mecánico.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el sótano existente en la Planta Piloto solo se conserva el área de la escuela técnica y sus equipos, el resto se reforma íntegramente y se anexa  la planta subterránea  a excavar.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edificación del entorno de la Planta Piloto y la planta perteneciente al Edificio Medioambiental  se rehabilitan íntegramente.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altillo sobre el actual laboratorio de planta baja de la Planta Piloto se elimina y su superficie se incorpora a la segunda planta de la Planta Piloto.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9EAD00-D295-77B8-1565-C335D0FC4F6B}"/>
              </a:ext>
            </a:extLst>
          </p:cNvPr>
          <p:cNvSpPr txBox="1"/>
          <p:nvPr/>
        </p:nvSpPr>
        <p:spPr>
          <a:xfrm>
            <a:off x="160203" y="534069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Calendario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93FB1B-2F00-538C-B586-A2341F955C7C}"/>
              </a:ext>
            </a:extLst>
          </p:cNvPr>
          <p:cNvCxnSpPr>
            <a:cxnSpLocks/>
          </p:cNvCxnSpPr>
          <p:nvPr/>
        </p:nvCxnSpPr>
        <p:spPr>
          <a:xfrm>
            <a:off x="214272" y="5806142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4D4A8B-E2ED-E87D-D8A1-B37C1943BFA7}"/>
              </a:ext>
            </a:extLst>
          </p:cNvPr>
          <p:cNvSpPr/>
          <p:nvPr/>
        </p:nvSpPr>
        <p:spPr>
          <a:xfrm rot="5400000" flipV="1">
            <a:off x="3375071" y="5242769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E8A811-D17A-8569-4D3B-D430B78EF0EE}"/>
              </a:ext>
            </a:extLst>
          </p:cNvPr>
          <p:cNvSpPr txBox="1"/>
          <p:nvPr/>
        </p:nvSpPr>
        <p:spPr>
          <a:xfrm>
            <a:off x="143113" y="5916406"/>
            <a:ext cx="908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Inicio: febrero 2024</a:t>
            </a:r>
          </a:p>
          <a:p>
            <a:pPr algn="just"/>
            <a:r>
              <a:rPr lang="es-ES" dirty="0"/>
              <a:t>Finalización: diciembre 2024 </a:t>
            </a:r>
          </a:p>
        </p:txBody>
      </p:sp>
    </p:spTree>
    <p:extLst>
      <p:ext uri="{BB962C8B-B14F-4D97-AF65-F5344CB8AC3E}">
        <p14:creationId xmlns:p14="http://schemas.microsoft.com/office/powerpoint/2010/main" val="185938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27</a:t>
            </a:fld>
            <a:endParaRPr lang="es-ES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143114" y="1395506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3303914" y="831712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796B13-10F1-2F03-AC6B-A97F1610D3B6}"/>
              </a:ext>
            </a:extLst>
          </p:cNvPr>
          <p:cNvSpPr txBox="1"/>
          <p:nvPr/>
        </p:nvSpPr>
        <p:spPr>
          <a:xfrm>
            <a:off x="143114" y="956395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Presupuesto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04FEEE-A669-F7F0-5EEC-99D3EE77078E}"/>
              </a:ext>
            </a:extLst>
          </p:cNvPr>
          <p:cNvSpPr txBox="1"/>
          <p:nvPr/>
        </p:nvSpPr>
        <p:spPr>
          <a:xfrm>
            <a:off x="214272" y="1915705"/>
            <a:ext cx="908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EDB25F8-1418-8115-4890-8EB3F865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27357"/>
              </p:ext>
            </p:extLst>
          </p:nvPr>
        </p:nvGraphicFramePr>
        <p:xfrm>
          <a:off x="303070" y="1609381"/>
          <a:ext cx="7906871" cy="466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35">
                  <a:extLst>
                    <a:ext uri="{9D8B030D-6E8A-4147-A177-3AD203B41FA5}">
                      <a16:colId xmlns:a16="http://schemas.microsoft.com/office/drawing/2014/main" val="2288363228"/>
                    </a:ext>
                  </a:extLst>
                </a:gridCol>
                <a:gridCol w="2294860">
                  <a:extLst>
                    <a:ext uri="{9D8B030D-6E8A-4147-A177-3AD203B41FA5}">
                      <a16:colId xmlns:a16="http://schemas.microsoft.com/office/drawing/2014/main" val="2179486569"/>
                    </a:ext>
                  </a:extLst>
                </a:gridCol>
                <a:gridCol w="3019376">
                  <a:extLst>
                    <a:ext uri="{9D8B030D-6E8A-4147-A177-3AD203B41FA5}">
                      <a16:colId xmlns:a16="http://schemas.microsoft.com/office/drawing/2014/main" val="1162909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100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Superficie construida (m2)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err="1"/>
                        <a:t>Cost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4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1" dirty="0"/>
                        <a:t>Planta subterránea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70612"/>
                  </a:ext>
                </a:extLst>
              </a:tr>
              <a:tr h="174711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Planta Piloto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111.45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167.175,00 €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5363"/>
                  </a:ext>
                </a:extLst>
              </a:tr>
              <a:tr h="265255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Ampliación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282,90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424.350,00 €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9087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r>
                        <a:rPr lang="es-ES" sz="1100" b="1" dirty="0"/>
                        <a:t>Planta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488257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 Planta Piloto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386,87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502.831,00 €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4357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Taller mecánico + Caldera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138,45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179.985,00 €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65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Despachos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118,25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153.725,00 €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368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s-ES" sz="1100" b="1" dirty="0"/>
                        <a:t>Planta entresuelo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9617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Planta Piloto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73,21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 95.173,00 €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4966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Taller mecánico (altillo Sala de estudios)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33,64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43.732,00 €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69954"/>
                  </a:ext>
                </a:extLst>
              </a:tr>
              <a:tr h="226807">
                <a:tc>
                  <a:txBody>
                    <a:bodyPr/>
                    <a:lstStyle/>
                    <a:p>
                      <a:r>
                        <a:rPr lang="es-ES" sz="1100" b="1" dirty="0"/>
                        <a:t>Planta primera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87491"/>
                  </a:ext>
                </a:extLst>
              </a:tr>
              <a:tr h="226807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Planta Piloto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386,87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502.931,00 €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7081"/>
                  </a:ext>
                </a:extLst>
              </a:tr>
              <a:tr h="226807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Edificio Medioambiental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163,14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212.082,00 €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79342"/>
                  </a:ext>
                </a:extLst>
              </a:tr>
              <a:tr h="218739">
                <a:tc>
                  <a:txBody>
                    <a:bodyPr/>
                    <a:lstStyle/>
                    <a:p>
                      <a:r>
                        <a:rPr lang="es-ES" sz="1100" b="1" dirty="0"/>
                        <a:t>Planta segunda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44533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/>
                        <a:t>Ampliación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180.624,00 €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4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1" dirty="0"/>
                        <a:t>APARATOS</a:t>
                      </a:r>
                      <a:r>
                        <a:rPr lang="es-ES" sz="1100" b="1" baseline="0" dirty="0"/>
                        <a:t> DE INVESTIGACIÓN (-1)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489.741,00 €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54241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2C2FC7-F7A2-CA91-6BCF-CA01AB51A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37232"/>
              </p:ext>
            </p:extLst>
          </p:nvPr>
        </p:nvGraphicFramePr>
        <p:xfrm>
          <a:off x="2761186" y="6303117"/>
          <a:ext cx="544875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96">
                  <a:extLst>
                    <a:ext uri="{9D8B030D-6E8A-4147-A177-3AD203B41FA5}">
                      <a16:colId xmlns:a16="http://schemas.microsoft.com/office/drawing/2014/main" val="747496962"/>
                    </a:ext>
                  </a:extLst>
                </a:gridCol>
                <a:gridCol w="3087659">
                  <a:extLst>
                    <a:ext uri="{9D8B030D-6E8A-4147-A177-3AD203B41FA5}">
                      <a16:colId xmlns:a16="http://schemas.microsoft.com/office/drawing/2014/main" val="576635695"/>
                    </a:ext>
                  </a:extLst>
                </a:gridCol>
              </a:tblGrid>
              <a:tr h="320971">
                <a:tc>
                  <a:txBody>
                    <a:bodyPr/>
                    <a:lstStyle/>
                    <a:p>
                      <a:r>
                        <a:rPr lang="es-ES" dirty="0"/>
                        <a:t>Superficie 1.807,67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Coste  2.954.741 €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1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78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28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214272" y="1583765"/>
            <a:ext cx="42686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3835567" y="1024415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04FEEE-A669-F7F0-5EEC-99D3EE77078E}"/>
              </a:ext>
            </a:extLst>
          </p:cNvPr>
          <p:cNvSpPr txBox="1"/>
          <p:nvPr/>
        </p:nvSpPr>
        <p:spPr>
          <a:xfrm>
            <a:off x="196622" y="1788014"/>
            <a:ext cx="9286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principal motivación para colaborar en este patrocinio es el interés y la voluntad del empresariado de poner a disposición de la sociedad unos estudios y contenidos universitarios de primer orden a nivel europeo y de facilitar al sector productivo unos profesionales, el trabajo de los cuales tendrá, a corto plazo, una positiva influencia en la evolución de la economía del país.</a:t>
            </a:r>
          </a:p>
          <a:p>
            <a:pPr algn="just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Incrementar la oferta formativa </a:t>
            </a:r>
          </a:p>
          <a:p>
            <a:pPr algn="just"/>
            <a:r>
              <a:rPr lang="es-ES" dirty="0"/>
              <a:t>Mediante este patrocinio se ampliará el IQS  y se reforzará su prestigio internacional, además  de                   significar un nuevo impulso para la </a:t>
            </a:r>
            <a:r>
              <a:rPr lang="es-ES" i="1" dirty="0"/>
              <a:t>Universidad Ramon Llull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Obtener el agradecimiento social</a:t>
            </a:r>
          </a:p>
          <a:p>
            <a:pPr algn="just"/>
            <a:r>
              <a:rPr lang="es-ES" dirty="0"/>
              <a:t>El deseo de los patrocinadores es poner a disposición de los estudiantes unas posibilidades            formativas que disponen de unas grandes expectativas de futuro, determinará un reconocimiento social general de las empresas colaboradoras.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Por otra parte, de acuerdo con la </a:t>
            </a:r>
            <a:r>
              <a:rPr lang="es-ES" i="1" dirty="0"/>
              <a:t>Misión de IQS</a:t>
            </a:r>
            <a:r>
              <a:rPr lang="es-ES" dirty="0"/>
              <a:t>, los estudios serán impartidos de manera que los graduados ejerzan la profesión éticamente con valores personales, sociales, responsabilidad, espíritu de servicio y solidaridad.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982DA7-7869-FA26-B70A-1ED969E1620D}"/>
              </a:ext>
            </a:extLst>
          </p:cNvPr>
          <p:cNvSpPr txBox="1"/>
          <p:nvPr/>
        </p:nvSpPr>
        <p:spPr>
          <a:xfrm>
            <a:off x="143114" y="1066076"/>
            <a:ext cx="433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Motivaciones para colaborar</a:t>
            </a:r>
            <a:endParaRPr lang="es-E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9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29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214272" y="1401127"/>
            <a:ext cx="42686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3835567" y="847306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04FEEE-A669-F7F0-5EEC-99D3EE77078E}"/>
              </a:ext>
            </a:extLst>
          </p:cNvPr>
          <p:cNvSpPr txBox="1"/>
          <p:nvPr/>
        </p:nvSpPr>
        <p:spPr>
          <a:xfrm>
            <a:off x="143114" y="1540661"/>
            <a:ext cx="9081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Recibir el reconocimiento institucional</a:t>
            </a:r>
          </a:p>
          <a:p>
            <a:pPr algn="just"/>
            <a:r>
              <a:rPr lang="es-ES" dirty="0"/>
              <a:t>Todas las instituciones catalanas valoraran positivamente la colaboración en este patrocinio, entendiendo la positiva incidencia que tendrá en la economía el funcionamiento de las titulaciones de Ingeniería. </a:t>
            </a:r>
          </a:p>
          <a:p>
            <a:pPr algn="just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Impulsar la investigación científica</a:t>
            </a:r>
          </a:p>
          <a:p>
            <a:pPr algn="just"/>
            <a:r>
              <a:rPr lang="es-ES" dirty="0"/>
              <a:t>IQS llevará a cabo un ambicioso programa, avalado por la prestigiosa trayectoria histórica de IQS en este ámbito, em materia de investigación y desarrollo, aspectos que constituyen hoy en todo el mundo factores esenciales para la evolución de la industria y la economía. 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Disponer de un eficaz instrumento de comunicación interna</a:t>
            </a:r>
          </a:p>
          <a:p>
            <a:pPr algn="just"/>
            <a:r>
              <a:rPr lang="es-ES" dirty="0"/>
              <a:t>La colaboración en esta iniciativa puede constituir también para la empresa o la entidad patrocinadora un eficaz instrumento de comunicación interna, que permita una mayor identificación de su personal con la política y los objetivos empresariales.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Acceder a un interesante conjunto de contrapartidas</a:t>
            </a:r>
          </a:p>
          <a:p>
            <a:pPr algn="just"/>
            <a:r>
              <a:rPr lang="es-ES" dirty="0"/>
              <a:t>El patrocinio implica todo un conjunto de contrapartidas, descritas seguidamente, que incrementaran la notoriedad y el prestigio social de la empresa colaboradora.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982DA7-7869-FA26-B70A-1ED969E1620D}"/>
              </a:ext>
            </a:extLst>
          </p:cNvPr>
          <p:cNvSpPr txBox="1"/>
          <p:nvPr/>
        </p:nvSpPr>
        <p:spPr>
          <a:xfrm>
            <a:off x="178693" y="916754"/>
            <a:ext cx="433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Motivaciones para colaborar</a:t>
            </a:r>
            <a:endParaRPr lang="es-E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4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8B5A7A6C-907F-A69E-6318-5D267AB2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37" y="1931493"/>
            <a:ext cx="5662463" cy="3772435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827E3B-B29D-C489-875C-A49B0905C7B8}"/>
              </a:ext>
            </a:extLst>
          </p:cNvPr>
          <p:cNvCxnSpPr>
            <a:cxnSpLocks/>
          </p:cNvCxnSpPr>
          <p:nvPr/>
        </p:nvCxnSpPr>
        <p:spPr>
          <a:xfrm>
            <a:off x="250148" y="1355988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0D71D35-F32F-8427-8FFF-393A7136CAF7}"/>
              </a:ext>
            </a:extLst>
          </p:cNvPr>
          <p:cNvSpPr/>
          <p:nvPr/>
        </p:nvSpPr>
        <p:spPr>
          <a:xfrm rot="5400000" flipV="1">
            <a:off x="3500596" y="754318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DD6EEB-C73D-E893-1DEA-C9F6721EAA9E}"/>
              </a:ext>
            </a:extLst>
          </p:cNvPr>
          <p:cNvSpPr txBox="1"/>
          <p:nvPr/>
        </p:nvSpPr>
        <p:spPr>
          <a:xfrm>
            <a:off x="136365" y="87391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Contexto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9C872E-BC2C-3956-F5C5-D389B8774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04" y="1838660"/>
            <a:ext cx="3229551" cy="45886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CB6519-1E6D-E854-DB07-452175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3</a:t>
            </a:fld>
            <a:endParaRPr lang="es-E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790E51-C702-8CA9-1151-02E57A0FE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48" y="187383"/>
            <a:ext cx="1085520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30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58F1C-87AD-5597-2E20-08C70CF87C02}"/>
              </a:ext>
            </a:extLst>
          </p:cNvPr>
          <p:cNvCxnSpPr>
            <a:cxnSpLocks/>
          </p:cNvCxnSpPr>
          <p:nvPr/>
        </p:nvCxnSpPr>
        <p:spPr>
          <a:xfrm>
            <a:off x="7565865" y="2731887"/>
            <a:ext cx="15216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EED284-B837-C317-922B-F25F43542B18}"/>
              </a:ext>
            </a:extLst>
          </p:cNvPr>
          <p:cNvSpPr/>
          <p:nvPr/>
        </p:nvSpPr>
        <p:spPr>
          <a:xfrm rot="5400000" flipV="1">
            <a:off x="8440131" y="2130217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796B13-10F1-2F03-AC6B-A97F1610D3B6}"/>
              </a:ext>
            </a:extLst>
          </p:cNvPr>
          <p:cNvSpPr txBox="1"/>
          <p:nvPr/>
        </p:nvSpPr>
        <p:spPr>
          <a:xfrm>
            <a:off x="7565865" y="2226418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Contacta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51A395-766E-F44F-20D0-B726B3FE1909}"/>
              </a:ext>
            </a:extLst>
          </p:cNvPr>
          <p:cNvSpPr txBox="1"/>
          <p:nvPr/>
        </p:nvSpPr>
        <p:spPr>
          <a:xfrm>
            <a:off x="7737160" y="2949017"/>
            <a:ext cx="1861179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Rosa Curt Santpera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Directora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Vía Augusta 390,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08017 Barcelona, </a:t>
            </a:r>
            <a:r>
              <a:rPr kumimoji="0" lang="es-ES" altLang="es-E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Spain</a:t>
            </a:r>
            <a:b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Tel.:+34 932 672 006</a:t>
            </a:r>
            <a:b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</a:rPr>
            </a:b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rosa.curt@iqs.edu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www.iqs.edu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http://fundacion.iqs.es/</a:t>
            </a: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24716D-09DF-2BE5-D312-B489ABE0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1758"/>
            <a:ext cx="442700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Miembro Fundador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-Spain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s-ES" alt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EFB7FD91-562F-1708-490D-E39FECD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6" y="2615642"/>
            <a:ext cx="3019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AF8B0A4-2A79-5533-2518-26A139EC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76" y="3166500"/>
            <a:ext cx="295465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 ExtraBold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Colaboradores</a:t>
            </a:r>
            <a:r>
              <a:rPr kumimoji="0" lang="ca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ExtraBold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C5CAE7-5B7E-D778-4403-3EF9E3B0F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82" y="3831241"/>
            <a:ext cx="4781550" cy="2752725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B1ECC692-098D-34A8-1067-B9E4C688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648" y="2033090"/>
            <a:ext cx="295465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 ExtraBold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Miembros</a:t>
            </a:r>
            <a:r>
              <a:rPr kumimoji="0" lang="ca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de: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ExtraBold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BC28FE1-B4DC-E236-C1FF-42FA1E6DD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0353" y="2615642"/>
            <a:ext cx="15621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827E3B-B29D-C489-875C-A49B0905C7B8}"/>
              </a:ext>
            </a:extLst>
          </p:cNvPr>
          <p:cNvCxnSpPr>
            <a:cxnSpLocks/>
          </p:cNvCxnSpPr>
          <p:nvPr/>
        </p:nvCxnSpPr>
        <p:spPr>
          <a:xfrm>
            <a:off x="321866" y="1598035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0D71D35-F32F-8427-8FFF-393A7136CAF7}"/>
              </a:ext>
            </a:extLst>
          </p:cNvPr>
          <p:cNvSpPr/>
          <p:nvPr/>
        </p:nvSpPr>
        <p:spPr>
          <a:xfrm rot="5400000" flipV="1">
            <a:off x="3482666" y="996365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DD6EEB-C73D-E893-1DEA-C9F6721EAA9E}"/>
              </a:ext>
            </a:extLst>
          </p:cNvPr>
          <p:cNvSpPr txBox="1"/>
          <p:nvPr/>
        </p:nvSpPr>
        <p:spPr>
          <a:xfrm>
            <a:off x="303070" y="112053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venir Book" panose="02000503020000020003" pitchFamily="2" charset="0"/>
              </a:rPr>
              <a:t>Objetivo</a:t>
            </a:r>
            <a:endParaRPr lang="en-GB" sz="2000" dirty="0">
              <a:latin typeface="Avenir Book" panose="02000503020000020003" pitchFamily="2" charset="0"/>
            </a:endParaRPr>
          </a:p>
        </p:txBody>
      </p: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99769" y="1953548"/>
            <a:ext cx="8883098" cy="441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ES" sz="2100" dirty="0">
                <a:latin typeface="Avenir Book" panose="02000503020000020003" pitchFamily="2" charset="0"/>
              </a:rPr>
              <a:t>Mejorar significativamente la 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</a:rPr>
              <a:t>calidad</a:t>
            </a:r>
            <a:r>
              <a:rPr lang="es-ES" sz="2100" dirty="0">
                <a:latin typeface="Avenir Book" panose="02000503020000020003" pitchFamily="2" charset="0"/>
              </a:rPr>
              <a:t> de la enseñanza, la investigación y la innovación en el ámbito de la </a:t>
            </a:r>
            <a:r>
              <a:rPr lang="es-ES" sz="2100" dirty="0" err="1">
                <a:latin typeface="Avenir Book" panose="02000503020000020003" pitchFamily="2" charset="0"/>
              </a:rPr>
              <a:t>ingenieria</a:t>
            </a:r>
            <a:endParaRPr lang="es-ES" sz="2100" dirty="0">
              <a:latin typeface="Avenir Book" panose="02000503020000020003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endParaRPr lang="es-ES" sz="2100" dirty="0">
              <a:latin typeface="Avenir Book" panose="02000503020000020003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ES" sz="2100" dirty="0">
                <a:latin typeface="Avenir Book" panose="02000503020000020003" pitchFamily="2" charset="0"/>
              </a:rPr>
              <a:t>Proporcionar un 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</a:rPr>
              <a:t>entorno de aprendizaje</a:t>
            </a:r>
            <a:r>
              <a:rPr lang="es-ES" sz="2100" dirty="0">
                <a:latin typeface="Avenir Book" panose="02000503020000020003" pitchFamily="2" charset="0"/>
              </a:rPr>
              <a:t> avanzado y equipado con tecnologías de vanguardia,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endParaRPr lang="es-ES" sz="2100" dirty="0">
              <a:latin typeface="Avenir Book" panose="02000503020000020003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ES" sz="2100" dirty="0">
                <a:latin typeface="Avenir Book" panose="02000503020000020003" pitchFamily="2" charset="0"/>
              </a:rPr>
              <a:t>Incorporar los principios de la 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</a:rPr>
              <a:t>Industria 5.0 </a:t>
            </a:r>
            <a:endParaRPr lang="es-ES" sz="2100" dirty="0">
              <a:latin typeface="Avenir Book" panose="02000503020000020003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endParaRPr lang="es-ES" sz="2100" dirty="0">
              <a:latin typeface="Avenir Book" panose="02000503020000020003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ES" sz="2100" dirty="0">
                <a:latin typeface="Avenir Book" panose="02000503020000020003" pitchFamily="2" charset="0"/>
              </a:rPr>
              <a:t>Fomentar la investigación </a:t>
            </a:r>
            <a:r>
              <a:rPr lang="es-ES" sz="2100" b="1" dirty="0">
                <a:solidFill>
                  <a:srgbClr val="359CDB"/>
                </a:solidFill>
                <a:latin typeface="Avenir Heavy" panose="02000503020000020003" pitchFamily="2" charset="0"/>
              </a:rPr>
              <a:t>interdisciplinaria</a:t>
            </a:r>
            <a:r>
              <a:rPr lang="es-ES" sz="2100" dirty="0">
                <a:latin typeface="Avenir Book" panose="02000503020000020003" pitchFamily="2" charset="0"/>
              </a:rPr>
              <a:t>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4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827E3B-B29D-C489-875C-A49B0905C7B8}"/>
              </a:ext>
            </a:extLst>
          </p:cNvPr>
          <p:cNvCxnSpPr>
            <a:cxnSpLocks/>
          </p:cNvCxnSpPr>
          <p:nvPr/>
        </p:nvCxnSpPr>
        <p:spPr>
          <a:xfrm>
            <a:off x="5131007" y="3677847"/>
            <a:ext cx="3808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0D71D35-F32F-8427-8FFF-393A7136CAF7}"/>
              </a:ext>
            </a:extLst>
          </p:cNvPr>
          <p:cNvSpPr/>
          <p:nvPr/>
        </p:nvSpPr>
        <p:spPr>
          <a:xfrm rot="5400000" flipV="1">
            <a:off x="8291807" y="3088835"/>
            <a:ext cx="45719" cy="1249059"/>
          </a:xfrm>
          <a:prstGeom prst="rect">
            <a:avLst/>
          </a:prstGeom>
          <a:solidFill>
            <a:srgbClr val="E6B436"/>
          </a:solidFill>
          <a:ln>
            <a:solidFill>
              <a:srgbClr val="E6B4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DD6EEB-C73D-E893-1DEA-C9F6721EAA9E}"/>
              </a:ext>
            </a:extLst>
          </p:cNvPr>
          <p:cNvSpPr txBox="1"/>
          <p:nvPr/>
        </p:nvSpPr>
        <p:spPr>
          <a:xfrm>
            <a:off x="5387467" y="3213004"/>
            <a:ext cx="141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venir Book" panose="02000503020000020003" pitchFamily="2" charset="0"/>
              </a:rPr>
              <a:t>Proyecto</a:t>
            </a:r>
            <a:endParaRPr lang="es-ES" sz="2000" dirty="0">
              <a:latin typeface="Avenir Book" panose="02000503020000020003" pitchFamily="2" charset="0"/>
            </a:endParaRPr>
          </a:p>
        </p:txBody>
      </p:sp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1267E-927F-A6EC-A961-F6B860AC2E88}"/>
              </a:ext>
            </a:extLst>
          </p:cNvPr>
          <p:cNvSpPr txBox="1"/>
          <p:nvPr/>
        </p:nvSpPr>
        <p:spPr>
          <a:xfrm>
            <a:off x="5553193" y="3969262"/>
            <a:ext cx="3386003" cy="149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100" dirty="0">
                <a:latin typeface="Avenir Book" panose="02000503020000020003" pitchFamily="2" charset="0"/>
              </a:rPr>
              <a:t>- Presupuesto</a:t>
            </a:r>
          </a:p>
          <a:p>
            <a:pPr algn="just">
              <a:lnSpc>
                <a:spcPct val="150000"/>
              </a:lnSpc>
            </a:pPr>
            <a:r>
              <a:rPr lang="es-ES" sz="2100" dirty="0">
                <a:latin typeface="Avenir Book" panose="02000503020000020003" pitchFamily="2" charset="0"/>
              </a:rPr>
              <a:t>- Calendario</a:t>
            </a:r>
          </a:p>
          <a:p>
            <a:pPr algn="just">
              <a:lnSpc>
                <a:spcPct val="150000"/>
              </a:lnSpc>
            </a:pPr>
            <a:r>
              <a:rPr lang="es-ES" sz="2100" dirty="0">
                <a:latin typeface="Avenir Book" panose="02000503020000020003" pitchFamily="2" charset="0"/>
              </a:rPr>
              <a:t>- Propuesta de colaboración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5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413F21-D815-E713-AE8E-9F239F8CC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7"/>
          <a:stretch/>
        </p:blipFill>
        <p:spPr>
          <a:xfrm>
            <a:off x="492574" y="1092363"/>
            <a:ext cx="8411172" cy="56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8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7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DA6D87-1015-6BAC-AFE3-ACDA80CC3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53"/>
          <a:stretch/>
        </p:blipFill>
        <p:spPr>
          <a:xfrm>
            <a:off x="303070" y="995747"/>
            <a:ext cx="8715424" cy="58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1537C4-3003-1F3B-2E0F-821CCF7B2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5319"/>
            <a:ext cx="8866094" cy="57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F13C6E-2759-1ADC-EC25-FC70697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65" y="165504"/>
            <a:ext cx="2203770" cy="72707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57CF889-5B48-655F-6AA2-02E8A1D5A543}"/>
              </a:ext>
            </a:extLst>
          </p:cNvPr>
          <p:cNvGrpSpPr/>
          <p:nvPr/>
        </p:nvGrpSpPr>
        <p:grpSpPr>
          <a:xfrm>
            <a:off x="9482867" y="6011677"/>
            <a:ext cx="423133" cy="355002"/>
            <a:chOff x="0" y="1247887"/>
            <a:chExt cx="423133" cy="51636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2621A3-1651-042E-6102-59DCD455E6B8}"/>
                </a:ext>
              </a:extLst>
            </p:cNvPr>
            <p:cNvSpPr/>
            <p:nvPr/>
          </p:nvSpPr>
          <p:spPr>
            <a:xfrm>
              <a:off x="0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4E2FA16-E957-3BD4-2424-CF3D35B497EF}"/>
                </a:ext>
              </a:extLst>
            </p:cNvPr>
            <p:cNvSpPr/>
            <p:nvPr/>
          </p:nvSpPr>
          <p:spPr>
            <a:xfrm>
              <a:off x="163157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89803C1-0D14-3334-07DC-015EBAF5D3B7}"/>
                </a:ext>
              </a:extLst>
            </p:cNvPr>
            <p:cNvSpPr/>
            <p:nvPr/>
          </p:nvSpPr>
          <p:spPr>
            <a:xfrm>
              <a:off x="326314" y="1247887"/>
              <a:ext cx="96819" cy="516367"/>
            </a:xfrm>
            <a:prstGeom prst="rect">
              <a:avLst/>
            </a:prstGeom>
            <a:solidFill>
              <a:srgbClr val="359CDB"/>
            </a:solidFill>
            <a:ln>
              <a:solidFill>
                <a:srgbClr val="359C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7EBF3B-D792-C455-BF66-B3D515A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2E3DEE-5B59-BE9A-1C61-2DC6E5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515B-FC7E-8240-89D8-891244891F84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46B4709-4480-5158-4134-FCA75710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" y="268672"/>
            <a:ext cx="1085520" cy="727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FC8B3A-2E8C-D7BE-4723-724519512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70" y="897609"/>
            <a:ext cx="8686800" cy="5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9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9971</TotalTime>
  <Words>1060</Words>
  <Application>Microsoft Office PowerPoint</Application>
  <PresentationFormat>A4 (210 x 297 mm)</PresentationFormat>
  <Paragraphs>249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Aptos</vt:lpstr>
      <vt:lpstr>Aptos ExtraBold</vt:lpstr>
      <vt:lpstr>Arial</vt:lpstr>
      <vt:lpstr>ArialNarrow</vt:lpstr>
      <vt:lpstr>Avenir Book</vt:lpstr>
      <vt:lpstr>Avenir Heavy</vt:lpstr>
      <vt:lpstr>Calibri</vt:lpstr>
      <vt:lpstr>Calibri Light</vt:lpstr>
      <vt:lpstr>Wingdings</vt:lpstr>
      <vt:lpstr>Tema de Office</vt:lpstr>
      <vt:lpstr>PROYECTO DE REFORMA Y REHABILITACIÓN DEL EDIFICIO DE INGENIERÍA PLANTA PILOTO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Pérez Martínez, Marco Antonio</dc:creator>
  <cp:lastModifiedBy>Campos Rubio, Laura</cp:lastModifiedBy>
  <cp:revision>146</cp:revision>
  <cp:lastPrinted>2024-01-16T11:37:42Z</cp:lastPrinted>
  <dcterms:created xsi:type="dcterms:W3CDTF">2023-11-15T23:13:41Z</dcterms:created>
  <dcterms:modified xsi:type="dcterms:W3CDTF">2024-02-08T11:00:31Z</dcterms:modified>
</cp:coreProperties>
</file>